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7" r:id="rId3"/>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5CB74F56-3579-41B9-A9E8-3A9D91FD7A23}">
          <p14:sldIdLst>
            <p14:sldId id="257"/>
          </p14:sldIdLst>
        </p14:section>
      </p14:sectionLst>
    </p:ex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264" userDrawn="1">
          <p15:clr>
            <a:srgbClr val="A4A3A4"/>
          </p15:clr>
        </p15:guide>
        <p15:guide id="6" pos="273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F3F5FA"/>
    <a:srgbClr val="CDD2DE"/>
    <a:srgbClr val="E3E9E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0D3A12-3AAE-E637-71C5-B8EA06CF05E8}" v="22" dt="2022-06-18T10:41:31.9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5266" autoAdjust="0"/>
    <p:restoredTop sz="95226" autoAdjust="0"/>
  </p:normalViewPr>
  <p:slideViewPr>
    <p:cSldViewPr snapToGrid="0" snapToObjects="1" showGuides="1">
      <p:cViewPr>
        <p:scale>
          <a:sx n="20" d="100"/>
          <a:sy n="20" d="100"/>
        </p:scale>
        <p:origin x="1666" y="24"/>
      </p:cViewPr>
      <p:guideLst>
        <p:guide orient="horz" pos="3318"/>
        <p:guide orient="horz" pos="288"/>
        <p:guide orient="horz" pos="20160"/>
        <p:guide orient="horz"/>
        <p:guide pos="264"/>
        <p:guide pos="2738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11" Type="http://schemas.microsoft.com/office/2016/11/relationships/changesInfo" Target="changesInfos/changesInfo1.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allah.mohamed@feng.bu.edu.eg" userId="S::abdallah.mohamed@feng.bu.edu.eg::6941ccd7-58c1-4c57-9557-329d0c3208e1" providerId="AD" clId="Web-{FC0D3A12-3AAE-E637-71C5-B8EA06CF05E8}"/>
    <pc:docChg chg="modSld">
      <pc:chgData name="abdallah.mohamed@feng.bu.edu.eg" userId="S::abdallah.mohamed@feng.bu.edu.eg::6941ccd7-58c1-4c57-9557-329d0c3208e1" providerId="AD" clId="Web-{FC0D3A12-3AAE-E637-71C5-B8EA06CF05E8}" dt="2022-06-18T10:41:31.935" v="19" actId="14100"/>
      <pc:docMkLst>
        <pc:docMk/>
      </pc:docMkLst>
      <pc:sldChg chg="addSp modSp">
        <pc:chgData name="abdallah.mohamed@feng.bu.edu.eg" userId="S::abdallah.mohamed@feng.bu.edu.eg::6941ccd7-58c1-4c57-9557-329d0c3208e1" providerId="AD" clId="Web-{FC0D3A12-3AAE-E637-71C5-B8EA06CF05E8}" dt="2022-06-18T10:41:31.935" v="19" actId="14100"/>
        <pc:sldMkLst>
          <pc:docMk/>
          <pc:sldMk cId="783191702" sldId="257"/>
        </pc:sldMkLst>
        <pc:spChg chg="mod">
          <ac:chgData name="abdallah.mohamed@feng.bu.edu.eg" userId="S::abdallah.mohamed@feng.bu.edu.eg::6941ccd7-58c1-4c57-9557-329d0c3208e1" providerId="AD" clId="Web-{FC0D3A12-3AAE-E637-71C5-B8EA06CF05E8}" dt="2022-06-18T10:41:31.935" v="19" actId="14100"/>
          <ac:spMkLst>
            <pc:docMk/>
            <pc:sldMk cId="783191702" sldId="257"/>
            <ac:spMk id="87" creationId="{B51B601C-AA87-C448-96E5-5B6D1C8B4249}"/>
          </ac:spMkLst>
        </pc:spChg>
        <pc:spChg chg="mod">
          <ac:chgData name="abdallah.mohamed@feng.bu.edu.eg" userId="S::abdallah.mohamed@feng.bu.edu.eg::6941ccd7-58c1-4c57-9557-329d0c3208e1" providerId="AD" clId="Web-{FC0D3A12-3AAE-E637-71C5-B8EA06CF05E8}" dt="2022-06-18T10:40:37.309" v="14" actId="14100"/>
          <ac:spMkLst>
            <pc:docMk/>
            <pc:sldMk cId="783191702" sldId="257"/>
            <ac:spMk id="90" creationId="{B20DAE73-7398-3541-9047-3EF06FA94C0B}"/>
          </ac:spMkLst>
        </pc:spChg>
        <pc:spChg chg="mod">
          <ac:chgData name="abdallah.mohamed@feng.bu.edu.eg" userId="S::abdallah.mohamed@feng.bu.edu.eg::6941ccd7-58c1-4c57-9557-329d0c3208e1" providerId="AD" clId="Web-{FC0D3A12-3AAE-E637-71C5-B8EA06CF05E8}" dt="2022-06-18T10:40:18.824" v="12" actId="14100"/>
          <ac:spMkLst>
            <pc:docMk/>
            <pc:sldMk cId="783191702" sldId="257"/>
            <ac:spMk id="92" creationId="{2EA51318-ADEE-ED41-AE79-D80086567C7D}"/>
          </ac:spMkLst>
        </pc:spChg>
        <pc:spChg chg="mod">
          <ac:chgData name="abdallah.mohamed@feng.bu.edu.eg" userId="S::abdallah.mohamed@feng.bu.edu.eg::6941ccd7-58c1-4c57-9557-329d0c3208e1" providerId="AD" clId="Web-{FC0D3A12-3AAE-E637-71C5-B8EA06CF05E8}" dt="2022-06-18T10:41:23.747" v="18" actId="14100"/>
          <ac:spMkLst>
            <pc:docMk/>
            <pc:sldMk cId="783191702" sldId="257"/>
            <ac:spMk id="95" creationId="{C425D03E-96C1-804B-9990-78B2B8349537}"/>
          </ac:spMkLst>
        </pc:spChg>
        <pc:spChg chg="mod">
          <ac:chgData name="abdallah.mohamed@feng.bu.edu.eg" userId="S::abdallah.mohamed@feng.bu.edu.eg::6941ccd7-58c1-4c57-9557-329d0c3208e1" providerId="AD" clId="Web-{FC0D3A12-3AAE-E637-71C5-B8EA06CF05E8}" dt="2022-06-18T10:41:13.403" v="17" actId="14100"/>
          <ac:spMkLst>
            <pc:docMk/>
            <pc:sldMk cId="783191702" sldId="257"/>
            <ac:spMk id="97" creationId="{C9838796-29D9-8A4D-9392-4C51FAC609C9}"/>
          </ac:spMkLst>
        </pc:spChg>
        <pc:spChg chg="mod">
          <ac:chgData name="abdallah.mohamed@feng.bu.edu.eg" userId="S::abdallah.mohamed@feng.bu.edu.eg::6941ccd7-58c1-4c57-9557-329d0c3208e1" providerId="AD" clId="Web-{FC0D3A12-3AAE-E637-71C5-B8EA06CF05E8}" dt="2022-06-18T10:41:01.950" v="16" actId="14100"/>
          <ac:spMkLst>
            <pc:docMk/>
            <pc:sldMk cId="783191702" sldId="257"/>
            <ac:spMk id="99" creationId="{D5A02CF7-A081-4343-8CE7-EA107BE5C7F0}"/>
          </ac:spMkLst>
        </pc:spChg>
        <pc:spChg chg="mod">
          <ac:chgData name="abdallah.mohamed@feng.bu.edu.eg" userId="S::abdallah.mohamed@feng.bu.edu.eg::6941ccd7-58c1-4c57-9557-329d0c3208e1" providerId="AD" clId="Web-{FC0D3A12-3AAE-E637-71C5-B8EA06CF05E8}" dt="2022-06-18T10:40:51.090" v="15" actId="14100"/>
          <ac:spMkLst>
            <pc:docMk/>
            <pc:sldMk cId="783191702" sldId="257"/>
            <ac:spMk id="100" creationId="{E1D63EAF-47F9-774B-9E42-7734CFFDC91E}"/>
          </ac:spMkLst>
        </pc:spChg>
        <pc:picChg chg="add mod">
          <ac:chgData name="abdallah.mohamed@feng.bu.edu.eg" userId="S::abdallah.mohamed@feng.bu.edu.eg::6941ccd7-58c1-4c57-9557-329d0c3208e1" providerId="AD" clId="Web-{FC0D3A12-3AAE-E637-71C5-B8EA06CF05E8}" dt="2022-06-18T10:38:34.540" v="5" actId="1076"/>
          <ac:picMkLst>
            <pc:docMk/>
            <pc:sldMk cId="783191702" sldId="257"/>
            <ac:picMk id="2" creationId="{02874738-34D1-4312-2789-F03EAF5776E1}"/>
          </ac:picMkLst>
        </pc:picChg>
        <pc:picChg chg="add mod">
          <ac:chgData name="abdallah.mohamed@feng.bu.edu.eg" userId="S::abdallah.mohamed@feng.bu.edu.eg::6941ccd7-58c1-4c57-9557-329d0c3208e1" providerId="AD" clId="Web-{FC0D3A12-3AAE-E637-71C5-B8EA06CF05E8}" dt="2022-06-18T10:39:19.354" v="9" actId="1076"/>
          <ac:picMkLst>
            <pc:docMk/>
            <pc:sldMk cId="783191702" sldId="257"/>
            <ac:picMk id="3" creationId="{A95AD5F3-36A5-B75C-B840-3E4238B384B9}"/>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Number of Stolen Vehicles in USA</c:v>
                </c:pt>
              </c:strCache>
            </c:strRef>
          </c:tx>
          <c:spPr>
            <a:solidFill>
              <a:schemeClr val="accent5">
                <a:lumMod val="75000"/>
              </a:schemeClr>
            </a:solidFill>
            <a:ln>
              <a:noFill/>
            </a:ln>
            <a:effectLst/>
          </c:spPr>
          <c:invertIfNegative val="0"/>
          <c:cat>
            <c:numRef>
              <c:f>Sheet1!$A$2:$A$11</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Sheet1!$B$2:$B$11</c:f>
              <c:numCache>
                <c:formatCode>General</c:formatCode>
                <c:ptCount val="10"/>
                <c:pt idx="0">
                  <c:v>716508</c:v>
                </c:pt>
                <c:pt idx="1">
                  <c:v>723186</c:v>
                </c:pt>
                <c:pt idx="2">
                  <c:v>700288</c:v>
                </c:pt>
                <c:pt idx="3">
                  <c:v>686803</c:v>
                </c:pt>
                <c:pt idx="4">
                  <c:v>713063</c:v>
                </c:pt>
                <c:pt idx="5">
                  <c:v>767290</c:v>
                </c:pt>
                <c:pt idx="6">
                  <c:v>772943</c:v>
                </c:pt>
                <c:pt idx="7">
                  <c:v>751904</c:v>
                </c:pt>
                <c:pt idx="8">
                  <c:v>724872</c:v>
                </c:pt>
                <c:pt idx="9">
                  <c:v>810400</c:v>
                </c:pt>
              </c:numCache>
            </c:numRef>
          </c:val>
          <c:extLst>
            <c:ext xmlns:c16="http://schemas.microsoft.com/office/drawing/2014/chart" uri="{C3380CC4-5D6E-409C-BE32-E72D297353CC}">
              <c16:uniqueId val="{00000000-D534-491D-9349-8F87DF50EB23}"/>
            </c:ext>
          </c:extLst>
        </c:ser>
        <c:dLbls>
          <c:showLegendKey val="0"/>
          <c:showVal val="0"/>
          <c:showCatName val="0"/>
          <c:showSerName val="0"/>
          <c:showPercent val="0"/>
          <c:showBubbleSize val="0"/>
        </c:dLbls>
        <c:gapWidth val="150"/>
        <c:overlap val="100"/>
        <c:axId val="1677423520"/>
        <c:axId val="1677399392"/>
      </c:barChart>
      <c:catAx>
        <c:axId val="1677423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7399392"/>
        <c:crosses val="autoZero"/>
        <c:auto val="1"/>
        <c:lblAlgn val="ctr"/>
        <c:lblOffset val="100"/>
        <c:noMultiLvlLbl val="0"/>
      </c:catAx>
      <c:valAx>
        <c:axId val="1677399392"/>
        <c:scaling>
          <c:orientation val="minMax"/>
          <c:min val="500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74235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29-Jul-22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dirty="0"/>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29-Jul-22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375076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438864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AF9AA5EE-77AD-9645-B396-F73887C4B6FD}"/>
              </a:ext>
            </a:extLst>
          </p:cNvPr>
          <p:cNvGraphicFramePr>
            <a:graphicFrameLocks noGrp="1"/>
          </p:cNvGraphicFramePr>
          <p:nvPr userDrawn="1">
            <p:extLst>
              <p:ext uri="{D42A27DB-BD31-4B8C-83A1-F6EECF244321}">
                <p14:modId xmlns:p14="http://schemas.microsoft.com/office/powerpoint/2010/main" val="846862511"/>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6338BD29-2BD7-AB47-B9B8-5033641D7C2D}"/>
              </a:ext>
            </a:extLst>
          </p:cNvPr>
          <p:cNvGraphicFramePr>
            <a:graphicFrameLocks noGrp="1"/>
          </p:cNvGraphicFramePr>
          <p:nvPr userDrawn="1">
            <p:extLst>
              <p:ext uri="{D42A27DB-BD31-4B8C-83A1-F6EECF244321}">
                <p14:modId xmlns:p14="http://schemas.microsoft.com/office/powerpoint/2010/main" val="3368528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https://www.posterpresentations.com/how-to-change-the-column-configuration.html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https://www.posterpresentations.com/helpdesk.html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717728416"/>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jpeg"/><Relationship Id="rId3" Type="http://schemas.openxmlformats.org/officeDocument/2006/relationships/image" Target="../media/image9.jpeg"/><Relationship Id="rId7" Type="http://schemas.openxmlformats.org/officeDocument/2006/relationships/image" Target="../media/image13.png"/><Relationship Id="rId12" Type="http://schemas.openxmlformats.org/officeDocument/2006/relationships/image" Target="../media/image17.jpg"/><Relationship Id="rId2" Type="http://schemas.openxmlformats.org/officeDocument/2006/relationships/notesSlide" Target="../notesSlides/notesSlide1.xml"/><Relationship Id="rId16"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image" Target="../media/image12.jpeg"/><Relationship Id="rId11" Type="http://schemas.openxmlformats.org/officeDocument/2006/relationships/image" Target="../media/image16.png"/><Relationship Id="rId5" Type="http://schemas.openxmlformats.org/officeDocument/2006/relationships/image" Target="../media/image11.png"/><Relationship Id="rId15" Type="http://schemas.openxmlformats.org/officeDocument/2006/relationships/image" Target="../media/image20.png"/><Relationship Id="rId10" Type="http://schemas.openxmlformats.org/officeDocument/2006/relationships/chart" Target="../charts/chart1.xml"/><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Placeholder 86">
            <a:extLst>
              <a:ext uri="{FF2B5EF4-FFF2-40B4-BE49-F238E27FC236}">
                <a16:creationId xmlns:a16="http://schemas.microsoft.com/office/drawing/2014/main" id="{B51B601C-AA87-C448-96E5-5B6D1C8B4249}"/>
              </a:ext>
            </a:extLst>
          </p:cNvPr>
          <p:cNvSpPr>
            <a:spLocks noGrp="1"/>
          </p:cNvSpPr>
          <p:nvPr>
            <p:ph type="body" sz="quarter" idx="10"/>
          </p:nvPr>
        </p:nvSpPr>
        <p:spPr>
          <a:xfrm>
            <a:off x="450004" y="6390121"/>
            <a:ext cx="10104520" cy="2910133"/>
          </a:xfrm>
          <a:solidFill>
            <a:schemeClr val="accent3">
              <a:lumMod val="20000"/>
              <a:lumOff val="80000"/>
            </a:schemeClr>
          </a:solidFill>
        </p:spPr>
        <p:txBody>
          <a:bodyPr/>
          <a:lstStyle/>
          <a:p>
            <a:pPr marL="0" indent="0">
              <a:lnSpc>
                <a:spcPct val="115000"/>
              </a:lnSpc>
              <a:buNone/>
            </a:pPr>
            <a:r>
              <a:rPr lang="en-US" sz="2800" b="1" dirty="0">
                <a:latin typeface="+mj-lt"/>
              </a:rPr>
              <a:t>Car Thievery is a Problem That always should be in mind and security measures should be updated from time to time to maintain the vehicle’s safety. There are many people who tried to solve this by applying certain methods and techniques to prevent car thievery by implementing some Security Systems.</a:t>
            </a:r>
          </a:p>
        </p:txBody>
      </p:sp>
      <p:sp>
        <p:nvSpPr>
          <p:cNvPr id="88" name="Text Placeholder 87">
            <a:extLst>
              <a:ext uri="{FF2B5EF4-FFF2-40B4-BE49-F238E27FC236}">
                <a16:creationId xmlns:a16="http://schemas.microsoft.com/office/drawing/2014/main" id="{ED6BA1F4-974B-AA4D-BF12-3F1211493C26}"/>
              </a:ext>
            </a:extLst>
          </p:cNvPr>
          <p:cNvSpPr>
            <a:spLocks noGrp="1"/>
          </p:cNvSpPr>
          <p:nvPr>
            <p:ph type="body" sz="quarter" idx="11"/>
          </p:nvPr>
        </p:nvSpPr>
        <p:spPr>
          <a:xfrm>
            <a:off x="346928" y="5581211"/>
            <a:ext cx="10048875" cy="754045"/>
          </a:xfrm>
        </p:spPr>
        <p:txBody>
          <a:bodyPr/>
          <a:lstStyle/>
          <a:p>
            <a:r>
              <a:rPr lang="en-US" dirty="0">
                <a:solidFill>
                  <a:srgbClr val="C00000"/>
                </a:solidFill>
              </a:rPr>
              <a:t>Introduction</a:t>
            </a:r>
          </a:p>
        </p:txBody>
      </p:sp>
      <p:sp>
        <p:nvSpPr>
          <p:cNvPr id="89" name="Text Placeholder 88">
            <a:extLst>
              <a:ext uri="{FF2B5EF4-FFF2-40B4-BE49-F238E27FC236}">
                <a16:creationId xmlns:a16="http://schemas.microsoft.com/office/drawing/2014/main" id="{52482D9A-DD3A-3E4D-B5A8-692345FB258E}"/>
              </a:ext>
            </a:extLst>
          </p:cNvPr>
          <p:cNvSpPr>
            <a:spLocks noGrp="1"/>
          </p:cNvSpPr>
          <p:nvPr>
            <p:ph type="body" sz="quarter" idx="20"/>
          </p:nvPr>
        </p:nvSpPr>
        <p:spPr>
          <a:xfrm>
            <a:off x="535023" y="20706517"/>
            <a:ext cx="10050462" cy="754045"/>
          </a:xfrm>
        </p:spPr>
        <p:txBody>
          <a:bodyPr/>
          <a:lstStyle/>
          <a:p>
            <a:r>
              <a:rPr lang="en-US" dirty="0">
                <a:solidFill>
                  <a:srgbClr val="C00000"/>
                </a:solidFill>
              </a:rPr>
              <a:t>Motivation</a:t>
            </a:r>
          </a:p>
        </p:txBody>
      </p:sp>
      <p:sp>
        <p:nvSpPr>
          <p:cNvPr id="91" name="Text Placeholder 90">
            <a:extLst>
              <a:ext uri="{FF2B5EF4-FFF2-40B4-BE49-F238E27FC236}">
                <a16:creationId xmlns:a16="http://schemas.microsoft.com/office/drawing/2014/main" id="{6A984DC8-C031-724D-9B33-B7D232AE5C5D}"/>
              </a:ext>
            </a:extLst>
          </p:cNvPr>
          <p:cNvSpPr>
            <a:spLocks noGrp="1"/>
          </p:cNvSpPr>
          <p:nvPr>
            <p:ph type="body" sz="quarter" idx="22"/>
          </p:nvPr>
        </p:nvSpPr>
        <p:spPr>
          <a:xfrm>
            <a:off x="11676963" y="5548750"/>
            <a:ext cx="10048875" cy="754045"/>
          </a:xfrm>
        </p:spPr>
        <p:txBody>
          <a:bodyPr/>
          <a:lstStyle/>
          <a:p>
            <a:r>
              <a:rPr lang="en-US" dirty="0">
                <a:solidFill>
                  <a:srgbClr val="C00000"/>
                </a:solidFill>
              </a:rPr>
              <a:t>Overview of our System</a:t>
            </a:r>
          </a:p>
        </p:txBody>
      </p:sp>
      <p:sp>
        <p:nvSpPr>
          <p:cNvPr id="94" name="Text Placeholder 93">
            <a:extLst>
              <a:ext uri="{FF2B5EF4-FFF2-40B4-BE49-F238E27FC236}">
                <a16:creationId xmlns:a16="http://schemas.microsoft.com/office/drawing/2014/main" id="{2F97B74B-534C-0842-BE55-AF8FB3442020}"/>
              </a:ext>
            </a:extLst>
          </p:cNvPr>
          <p:cNvSpPr>
            <a:spLocks noGrp="1"/>
          </p:cNvSpPr>
          <p:nvPr>
            <p:ph type="body" sz="quarter" idx="25"/>
          </p:nvPr>
        </p:nvSpPr>
        <p:spPr>
          <a:xfrm>
            <a:off x="33390292" y="5548750"/>
            <a:ext cx="10047018" cy="754045"/>
          </a:xfrm>
        </p:spPr>
        <p:txBody>
          <a:bodyPr/>
          <a:lstStyle/>
          <a:p>
            <a:r>
              <a:rPr lang="en-US" dirty="0">
                <a:solidFill>
                  <a:srgbClr val="C00000"/>
                </a:solidFill>
              </a:rPr>
              <a:t>Results and Discussions</a:t>
            </a:r>
          </a:p>
        </p:txBody>
      </p:sp>
      <p:sp>
        <p:nvSpPr>
          <p:cNvPr id="95" name="Text Placeholder 94">
            <a:extLst>
              <a:ext uri="{FF2B5EF4-FFF2-40B4-BE49-F238E27FC236}">
                <a16:creationId xmlns:a16="http://schemas.microsoft.com/office/drawing/2014/main" id="{C425D03E-96C1-804B-9990-78B2B8349537}"/>
              </a:ext>
            </a:extLst>
          </p:cNvPr>
          <p:cNvSpPr>
            <a:spLocks noGrp="1"/>
          </p:cNvSpPr>
          <p:nvPr>
            <p:ph type="body" sz="quarter" idx="26"/>
          </p:nvPr>
        </p:nvSpPr>
        <p:spPr>
          <a:xfrm>
            <a:off x="33390292" y="6330774"/>
            <a:ext cx="9526331" cy="6149354"/>
          </a:xfrm>
          <a:solidFill>
            <a:schemeClr val="bg1">
              <a:lumMod val="95000"/>
            </a:schemeClr>
          </a:solidFill>
        </p:spPr>
        <p:txBody>
          <a:bodyPr/>
          <a:lstStyle/>
          <a:p>
            <a:r>
              <a:rPr lang="en-US" sz="2800" b="1" dirty="0">
                <a:latin typeface="+mn-lt"/>
              </a:rPr>
              <a:t>We successfully implemented a system that is capable of:</a:t>
            </a:r>
          </a:p>
          <a:p>
            <a:pPr marL="1828725" lvl="1" indent="-342900">
              <a:buFont typeface="Arial" panose="020B0604020202020204" pitchFamily="34" charset="0"/>
              <a:buChar char="•"/>
            </a:pPr>
            <a:r>
              <a:rPr lang="en-US" sz="2800" b="1" dirty="0">
                <a:solidFill>
                  <a:srgbClr val="002060"/>
                </a:solidFill>
                <a:latin typeface="+mn-lt"/>
              </a:rPr>
              <a:t>Securing The Vehicle via Passcode using the keypad and the LCD.</a:t>
            </a:r>
          </a:p>
          <a:p>
            <a:pPr marL="1828725" lvl="1" indent="-342900">
              <a:buFont typeface="Arial" panose="020B0604020202020204" pitchFamily="34" charset="0"/>
              <a:buChar char="•"/>
            </a:pPr>
            <a:r>
              <a:rPr lang="en-US" sz="2800" b="1" dirty="0">
                <a:solidFill>
                  <a:srgbClr val="002060"/>
                </a:solidFill>
                <a:latin typeface="+mn-lt"/>
              </a:rPr>
              <a:t>Securing the vehicle via RFID Tag using the RFID Module.</a:t>
            </a:r>
          </a:p>
          <a:p>
            <a:pPr marL="1828725" lvl="1" indent="-342900">
              <a:buFont typeface="Arial" panose="020B0604020202020204" pitchFamily="34" charset="0"/>
              <a:buChar char="•"/>
            </a:pPr>
            <a:r>
              <a:rPr lang="en-US" sz="2800" b="1" dirty="0">
                <a:solidFill>
                  <a:srgbClr val="002060"/>
                </a:solidFill>
                <a:latin typeface="+mn-lt"/>
              </a:rPr>
              <a:t>Securing The Vehicle via Face ID Using Raspberry PI 4 and Raspberry PI Camera.</a:t>
            </a:r>
          </a:p>
          <a:p>
            <a:pPr marL="1828725" lvl="1" indent="-342900">
              <a:buFont typeface="Arial" panose="020B0604020202020204" pitchFamily="34" charset="0"/>
              <a:buChar char="•"/>
            </a:pPr>
            <a:r>
              <a:rPr lang="en-US" sz="2800" b="1" dirty="0">
                <a:solidFill>
                  <a:srgbClr val="002060"/>
                </a:solidFill>
                <a:latin typeface="+mn-lt"/>
              </a:rPr>
              <a:t>Locking The Engine Remotely using Mobile Application.</a:t>
            </a:r>
          </a:p>
          <a:p>
            <a:pPr marL="1828725" lvl="1" indent="-342900">
              <a:buFont typeface="Arial" panose="020B0604020202020204" pitchFamily="34" charset="0"/>
              <a:buChar char="•"/>
            </a:pPr>
            <a:r>
              <a:rPr lang="en-US" sz="2800" b="1" dirty="0">
                <a:solidFill>
                  <a:srgbClr val="002060"/>
                </a:solidFill>
                <a:latin typeface="+mn-lt"/>
              </a:rPr>
              <a:t>Unlocking The Engine Remotely using Mobile Application.</a:t>
            </a:r>
          </a:p>
          <a:p>
            <a:pPr marL="1828725" lvl="1" indent="-342900">
              <a:buFont typeface="Arial" panose="020B0604020202020204" pitchFamily="34" charset="0"/>
              <a:buChar char="•"/>
            </a:pPr>
            <a:r>
              <a:rPr lang="en-US" sz="2800" b="1" dirty="0">
                <a:solidFill>
                  <a:srgbClr val="002060"/>
                </a:solidFill>
                <a:latin typeface="+mn-lt"/>
              </a:rPr>
              <a:t>Locating The car using Mobile Application.</a:t>
            </a:r>
          </a:p>
        </p:txBody>
      </p:sp>
      <p:sp>
        <p:nvSpPr>
          <p:cNvPr id="96" name="Text Placeholder 95">
            <a:extLst>
              <a:ext uri="{FF2B5EF4-FFF2-40B4-BE49-F238E27FC236}">
                <a16:creationId xmlns:a16="http://schemas.microsoft.com/office/drawing/2014/main" id="{59AA662D-8D39-F746-9987-521130222D8C}"/>
              </a:ext>
            </a:extLst>
          </p:cNvPr>
          <p:cNvSpPr>
            <a:spLocks noGrp="1"/>
          </p:cNvSpPr>
          <p:nvPr>
            <p:ph type="body" sz="quarter" idx="27"/>
          </p:nvPr>
        </p:nvSpPr>
        <p:spPr>
          <a:xfrm>
            <a:off x="33111333" y="18969682"/>
            <a:ext cx="10047018" cy="754045"/>
          </a:xfrm>
        </p:spPr>
        <p:txBody>
          <a:bodyPr/>
          <a:lstStyle/>
          <a:p>
            <a:r>
              <a:rPr lang="en-US" dirty="0">
                <a:solidFill>
                  <a:srgbClr val="C00000"/>
                </a:solidFill>
              </a:rPr>
              <a:t>Conclusion</a:t>
            </a:r>
          </a:p>
        </p:txBody>
      </p:sp>
      <p:sp>
        <p:nvSpPr>
          <p:cNvPr id="97" name="Text Placeholder 96">
            <a:extLst>
              <a:ext uri="{FF2B5EF4-FFF2-40B4-BE49-F238E27FC236}">
                <a16:creationId xmlns:a16="http://schemas.microsoft.com/office/drawing/2014/main" id="{C9838796-29D9-8A4D-9392-4C51FAC609C9}"/>
              </a:ext>
            </a:extLst>
          </p:cNvPr>
          <p:cNvSpPr>
            <a:spLocks noGrp="1"/>
          </p:cNvSpPr>
          <p:nvPr>
            <p:ph type="body" sz="quarter" idx="28"/>
          </p:nvPr>
        </p:nvSpPr>
        <p:spPr>
          <a:xfrm>
            <a:off x="33385463" y="19818346"/>
            <a:ext cx="9563562" cy="4684337"/>
          </a:xfrm>
          <a:solidFill>
            <a:schemeClr val="bg1">
              <a:lumMod val="95000"/>
            </a:schemeClr>
          </a:solidFill>
        </p:spPr>
        <p:txBody>
          <a:bodyPr/>
          <a:lstStyle/>
          <a:p>
            <a:pPr marL="342900" indent="-342900">
              <a:buFont typeface="Arial" panose="020B0604020202020204" pitchFamily="34" charset="0"/>
              <a:buChar char="•"/>
            </a:pPr>
            <a:r>
              <a:rPr lang="en-US" sz="2800" b="1" dirty="0">
                <a:latin typeface="Calibri (body)"/>
              </a:rPr>
              <a:t>After integrating all the parts of software and hardware, we managed to achieve a decent degree of security to ensure that the vehicle will not be stolen.</a:t>
            </a:r>
          </a:p>
          <a:p>
            <a:pPr marL="342900" indent="-342900">
              <a:buFont typeface="Arial" panose="020B0604020202020204" pitchFamily="34" charset="0"/>
              <a:buChar char="•"/>
            </a:pPr>
            <a:r>
              <a:rPr lang="en-US" sz="2800" b="1" dirty="0">
                <a:latin typeface="Calibri (body)"/>
              </a:rPr>
              <a:t>Using a three-way authentication system ensures only the authorized users will be able to unlock the engine.</a:t>
            </a:r>
          </a:p>
          <a:p>
            <a:pPr marL="342900" indent="-342900">
              <a:buFont typeface="Arial" panose="020B0604020202020204" pitchFamily="34" charset="0"/>
              <a:buChar char="•"/>
            </a:pPr>
            <a:r>
              <a:rPr lang="en-US" sz="2800" b="1" dirty="0">
                <a:latin typeface="Calibri (body)"/>
              </a:rPr>
              <a:t>The only requirement is that the vehicle has a fuel pump, which is found in all vehicles that runs on fuel.</a:t>
            </a:r>
          </a:p>
          <a:p>
            <a:pPr marL="342900" indent="-342900">
              <a:buFont typeface="Arial" panose="020B0604020202020204" pitchFamily="34" charset="0"/>
              <a:buChar char="•"/>
            </a:pPr>
            <a:r>
              <a:rPr lang="en-US" sz="2800" b="1" dirty="0">
                <a:latin typeface="Calibri (body)"/>
              </a:rPr>
              <a:t>This targets low end automobiles as well as newer ones</a:t>
            </a:r>
            <a:r>
              <a:rPr lang="en-US" sz="2800" dirty="0"/>
              <a:t>.</a:t>
            </a:r>
          </a:p>
          <a:p>
            <a:pPr algn="l"/>
            <a:endParaRPr lang="en-US" sz="2800" b="1" i="0" u="none" strike="noStrike" baseline="0" dirty="0">
              <a:latin typeface="Calibri" panose="020F0502020204030204" pitchFamily="34" charset="0"/>
            </a:endParaRPr>
          </a:p>
        </p:txBody>
      </p:sp>
      <p:sp>
        <p:nvSpPr>
          <p:cNvPr id="98" name="Text Placeholder 97">
            <a:extLst>
              <a:ext uri="{FF2B5EF4-FFF2-40B4-BE49-F238E27FC236}">
                <a16:creationId xmlns:a16="http://schemas.microsoft.com/office/drawing/2014/main" id="{5FF1C2DE-3A2B-6E4D-A87A-F041F0046A3A}"/>
              </a:ext>
            </a:extLst>
          </p:cNvPr>
          <p:cNvSpPr>
            <a:spLocks noGrp="1"/>
          </p:cNvSpPr>
          <p:nvPr>
            <p:ph type="body" sz="quarter" idx="29"/>
          </p:nvPr>
        </p:nvSpPr>
        <p:spPr>
          <a:xfrm>
            <a:off x="33359299" y="25377264"/>
            <a:ext cx="10047018" cy="754045"/>
          </a:xfrm>
        </p:spPr>
        <p:txBody>
          <a:bodyPr/>
          <a:lstStyle/>
          <a:p>
            <a:r>
              <a:rPr lang="en-US" dirty="0">
                <a:solidFill>
                  <a:srgbClr val="C00000"/>
                </a:solidFill>
              </a:rPr>
              <a:t>Team Members</a:t>
            </a:r>
          </a:p>
        </p:txBody>
      </p:sp>
      <p:sp>
        <p:nvSpPr>
          <p:cNvPr id="99" name="Text Placeholder 98">
            <a:extLst>
              <a:ext uri="{FF2B5EF4-FFF2-40B4-BE49-F238E27FC236}">
                <a16:creationId xmlns:a16="http://schemas.microsoft.com/office/drawing/2014/main" id="{D5A02CF7-A081-4343-8CE7-EA107BE5C7F0}"/>
              </a:ext>
            </a:extLst>
          </p:cNvPr>
          <p:cNvSpPr>
            <a:spLocks noGrp="1"/>
          </p:cNvSpPr>
          <p:nvPr>
            <p:ph type="body" sz="quarter" idx="30"/>
          </p:nvPr>
        </p:nvSpPr>
        <p:spPr>
          <a:xfrm>
            <a:off x="33353061" y="26164013"/>
            <a:ext cx="9563562" cy="2443724"/>
          </a:xfrm>
          <a:solidFill>
            <a:schemeClr val="accent3">
              <a:lumMod val="20000"/>
              <a:lumOff val="80000"/>
            </a:schemeClr>
          </a:solidFill>
        </p:spPr>
        <p:txBody>
          <a:bodyPr/>
          <a:lstStyle/>
          <a:p>
            <a:pPr marL="342900" indent="-342900">
              <a:buFont typeface="Arial" panose="020B0604020202020204" pitchFamily="34" charset="0"/>
              <a:buChar char="•"/>
            </a:pPr>
            <a:r>
              <a:rPr lang="en-US" sz="2800" b="1" dirty="0">
                <a:latin typeface="+mn-lt"/>
              </a:rPr>
              <a:t>Abdelaziz Abozeid Mohamed</a:t>
            </a:r>
          </a:p>
          <a:p>
            <a:pPr marL="342900" indent="-342900">
              <a:buFont typeface="Arial" panose="020B0604020202020204" pitchFamily="34" charset="0"/>
              <a:buChar char="•"/>
            </a:pPr>
            <a:r>
              <a:rPr lang="en-US" sz="2800" b="1" dirty="0">
                <a:latin typeface="+mn-lt"/>
              </a:rPr>
              <a:t>Hazem Youssri Gamal Asqlani</a:t>
            </a:r>
          </a:p>
          <a:p>
            <a:pPr marL="342900" indent="-342900">
              <a:buFont typeface="Arial" panose="020B0604020202020204" pitchFamily="34" charset="0"/>
              <a:buChar char="•"/>
            </a:pPr>
            <a:r>
              <a:rPr lang="en-US" sz="2800" b="1" dirty="0">
                <a:latin typeface="+mn-lt"/>
              </a:rPr>
              <a:t>Mourad Eldin Nash’at Mourad Muhammed</a:t>
            </a:r>
          </a:p>
          <a:p>
            <a:pPr marL="342900" indent="-342900">
              <a:buFont typeface="Arial" panose="020B0604020202020204" pitchFamily="34" charset="0"/>
              <a:buChar char="•"/>
            </a:pPr>
            <a:r>
              <a:rPr lang="en-US" sz="2800" b="1" dirty="0">
                <a:latin typeface="+mn-lt"/>
              </a:rPr>
              <a:t>Youssef Mamdouh Mohamed El-Nemaky</a:t>
            </a:r>
          </a:p>
        </p:txBody>
      </p:sp>
      <p:sp>
        <p:nvSpPr>
          <p:cNvPr id="100" name="Text Placeholder 99">
            <a:extLst>
              <a:ext uri="{FF2B5EF4-FFF2-40B4-BE49-F238E27FC236}">
                <a16:creationId xmlns:a16="http://schemas.microsoft.com/office/drawing/2014/main" id="{E1D63EAF-47F9-774B-9E42-7734CFFDC91E}"/>
              </a:ext>
            </a:extLst>
          </p:cNvPr>
          <p:cNvSpPr>
            <a:spLocks noGrp="1"/>
          </p:cNvSpPr>
          <p:nvPr>
            <p:ph type="body" sz="quarter" idx="96"/>
          </p:nvPr>
        </p:nvSpPr>
        <p:spPr>
          <a:xfrm>
            <a:off x="480965" y="21458501"/>
            <a:ext cx="10104520" cy="2693023"/>
          </a:xfrm>
          <a:solidFill>
            <a:schemeClr val="accent3">
              <a:lumMod val="20000"/>
              <a:lumOff val="80000"/>
            </a:schemeClr>
          </a:solidFill>
        </p:spPr>
        <p:txBody>
          <a:bodyPr/>
          <a:lstStyle/>
          <a:p>
            <a:pPr marL="457200" indent="-457200">
              <a:spcBef>
                <a:spcPts val="0"/>
              </a:spcBef>
              <a:spcAft>
                <a:spcPts val="600"/>
              </a:spcAft>
              <a:buFont typeface="Arial" panose="020B0604020202020204" pitchFamily="34" charset="0"/>
              <a:buChar char="•"/>
            </a:pPr>
            <a:r>
              <a:rPr lang="en-US" sz="2800" b="1" dirty="0">
                <a:effectLst/>
                <a:latin typeface="Calibri (body)"/>
                <a:ea typeface="Times New Roman" panose="02020603050405020304" pitchFamily="18" charset="0"/>
              </a:rPr>
              <a:t>Most of the efforts are exerted on high end vehicles, while most of the car owners own mid to low end automobiles.</a:t>
            </a:r>
          </a:p>
          <a:p>
            <a:pPr marL="457200" indent="-457200">
              <a:spcBef>
                <a:spcPts val="0"/>
              </a:spcBef>
              <a:spcAft>
                <a:spcPts val="600"/>
              </a:spcAft>
              <a:buFont typeface="Arial" panose="020B0604020202020204" pitchFamily="34" charset="0"/>
              <a:buChar char="•"/>
            </a:pPr>
            <a:r>
              <a:rPr lang="en-US" sz="2800" b="1" dirty="0">
                <a:latin typeface="Calibri (body)"/>
                <a:ea typeface="Times New Roman" panose="02020603050405020304" pitchFamily="18" charset="0"/>
              </a:rPr>
              <a:t>W</a:t>
            </a:r>
            <a:r>
              <a:rPr lang="en-US" sz="2800" b="1" dirty="0">
                <a:effectLst/>
                <a:latin typeface="Calibri (body)"/>
                <a:ea typeface="Times New Roman" panose="02020603050405020304" pitchFamily="18" charset="0"/>
              </a:rPr>
              <a:t>e, a group of students, wished to develop a security system that works on most vehicles, </a:t>
            </a:r>
            <a:r>
              <a:rPr lang="en-US" sz="2800" b="1" dirty="0">
                <a:latin typeface="Calibri (body)"/>
                <a:ea typeface="Times New Roman" panose="02020603050405020304" pitchFamily="18" charset="0"/>
              </a:rPr>
              <a:t>targeting</a:t>
            </a:r>
            <a:r>
              <a:rPr lang="en-US" sz="2800" b="1" dirty="0">
                <a:effectLst/>
                <a:latin typeface="Calibri (body)"/>
                <a:ea typeface="Times New Roman" panose="02020603050405020304" pitchFamily="18" charset="0"/>
              </a:rPr>
              <a:t> mid to low end automobiles.</a:t>
            </a:r>
          </a:p>
        </p:txBody>
      </p:sp>
      <p:sp>
        <p:nvSpPr>
          <p:cNvPr id="101" name="Text Placeholder 100">
            <a:extLst>
              <a:ext uri="{FF2B5EF4-FFF2-40B4-BE49-F238E27FC236}">
                <a16:creationId xmlns:a16="http://schemas.microsoft.com/office/drawing/2014/main" id="{3F1E5495-EDC6-8943-BA21-C1F3009450C4}"/>
              </a:ext>
            </a:extLst>
          </p:cNvPr>
          <p:cNvSpPr>
            <a:spLocks noGrp="1"/>
          </p:cNvSpPr>
          <p:nvPr>
            <p:ph type="body" sz="quarter" idx="150"/>
          </p:nvPr>
        </p:nvSpPr>
        <p:spPr/>
        <p:txBody>
          <a:bodyPr/>
          <a:lstStyle/>
          <a:p>
            <a:r>
              <a:rPr lang="en-US" b="1" dirty="0"/>
              <a:t>Communication and Computer Engineering Program (CCEP)</a:t>
            </a:r>
          </a:p>
        </p:txBody>
      </p:sp>
      <p:sp>
        <p:nvSpPr>
          <p:cNvPr id="102" name="Text Placeholder 101">
            <a:extLst>
              <a:ext uri="{FF2B5EF4-FFF2-40B4-BE49-F238E27FC236}">
                <a16:creationId xmlns:a16="http://schemas.microsoft.com/office/drawing/2014/main" id="{54FAC610-AA8B-4244-8F06-6E0DE1A9D297}"/>
              </a:ext>
            </a:extLst>
          </p:cNvPr>
          <p:cNvSpPr>
            <a:spLocks noGrp="1"/>
          </p:cNvSpPr>
          <p:nvPr>
            <p:ph type="body" sz="quarter" idx="151"/>
          </p:nvPr>
        </p:nvSpPr>
        <p:spPr/>
        <p:txBody>
          <a:bodyPr>
            <a:normAutofit fontScale="92500" lnSpcReduction="10000"/>
          </a:bodyPr>
          <a:lstStyle/>
          <a:p>
            <a:r>
              <a:rPr lang="en-US" b="1" dirty="0"/>
              <a:t>Electrical Engineering Department</a:t>
            </a:r>
          </a:p>
        </p:txBody>
      </p:sp>
      <p:sp>
        <p:nvSpPr>
          <p:cNvPr id="103" name="Text Placeholder 102">
            <a:extLst>
              <a:ext uri="{FF2B5EF4-FFF2-40B4-BE49-F238E27FC236}">
                <a16:creationId xmlns:a16="http://schemas.microsoft.com/office/drawing/2014/main" id="{95FDDD8F-0EE1-3F4F-AEB9-C6A6DBC65968}"/>
              </a:ext>
            </a:extLst>
          </p:cNvPr>
          <p:cNvSpPr>
            <a:spLocks noGrp="1"/>
          </p:cNvSpPr>
          <p:nvPr>
            <p:ph type="body" sz="quarter" idx="153"/>
          </p:nvPr>
        </p:nvSpPr>
        <p:spPr>
          <a:xfrm>
            <a:off x="5932593" y="465813"/>
            <a:ext cx="30306523" cy="1637973"/>
          </a:xfrm>
        </p:spPr>
        <p:txBody>
          <a:bodyPr>
            <a:normAutofit fontScale="92500" lnSpcReduction="10000"/>
          </a:bodyPr>
          <a:lstStyle/>
          <a:p>
            <a:r>
              <a:rPr lang="en-US" dirty="0">
                <a:solidFill>
                  <a:srgbClr val="C00000"/>
                </a:solidFill>
              </a:rPr>
              <a:t>Anti-Theft System for Automobile (2022)</a:t>
            </a:r>
          </a:p>
        </p:txBody>
      </p:sp>
      <p:pic>
        <p:nvPicPr>
          <p:cNvPr id="2" name="Picture 2" descr="Logo, company name&#10;&#10;Description automatically generated">
            <a:extLst>
              <a:ext uri="{FF2B5EF4-FFF2-40B4-BE49-F238E27FC236}">
                <a16:creationId xmlns:a16="http://schemas.microsoft.com/office/drawing/2014/main" id="{02874738-34D1-4312-2789-F03EAF5776E1}"/>
              </a:ext>
            </a:extLst>
          </p:cNvPr>
          <p:cNvPicPr>
            <a:picLocks noChangeAspect="1"/>
          </p:cNvPicPr>
          <p:nvPr/>
        </p:nvPicPr>
        <p:blipFill>
          <a:blip r:embed="rId3"/>
          <a:stretch>
            <a:fillRect/>
          </a:stretch>
        </p:blipFill>
        <p:spPr>
          <a:xfrm>
            <a:off x="489004" y="441297"/>
            <a:ext cx="5029200" cy="5029200"/>
          </a:xfrm>
          <a:prstGeom prst="rect">
            <a:avLst/>
          </a:prstGeom>
        </p:spPr>
      </p:pic>
      <p:pic>
        <p:nvPicPr>
          <p:cNvPr id="3" name="Picture 3" descr="Logo, company name&#10;&#10;Description automatically generated">
            <a:extLst>
              <a:ext uri="{FF2B5EF4-FFF2-40B4-BE49-F238E27FC236}">
                <a16:creationId xmlns:a16="http://schemas.microsoft.com/office/drawing/2014/main" id="{A95AD5F3-36A5-B75C-B840-3E4238B384B9}"/>
              </a:ext>
            </a:extLst>
          </p:cNvPr>
          <p:cNvPicPr>
            <a:picLocks noChangeAspect="1"/>
          </p:cNvPicPr>
          <p:nvPr/>
        </p:nvPicPr>
        <p:blipFill>
          <a:blip r:embed="rId4"/>
          <a:stretch>
            <a:fillRect/>
          </a:stretch>
        </p:blipFill>
        <p:spPr>
          <a:xfrm>
            <a:off x="38382809" y="221311"/>
            <a:ext cx="5029200" cy="5067201"/>
          </a:xfrm>
          <a:prstGeom prst="rect">
            <a:avLst/>
          </a:prstGeom>
        </p:spPr>
      </p:pic>
      <p:sp>
        <p:nvSpPr>
          <p:cNvPr id="21" name="Text Placeholder 87">
            <a:extLst>
              <a:ext uri="{FF2B5EF4-FFF2-40B4-BE49-F238E27FC236}">
                <a16:creationId xmlns:a16="http://schemas.microsoft.com/office/drawing/2014/main" id="{A2100020-EA36-7062-B3AB-D28D9060CBF5}"/>
              </a:ext>
            </a:extLst>
          </p:cNvPr>
          <p:cNvSpPr txBox="1">
            <a:spLocks/>
          </p:cNvSpPr>
          <p:nvPr/>
        </p:nvSpPr>
        <p:spPr>
          <a:xfrm>
            <a:off x="656263" y="11243664"/>
            <a:ext cx="10048875" cy="754045"/>
          </a:xfrm>
          <a:prstGeom prst="rect">
            <a:avLst/>
          </a:prstGeom>
          <a:no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solidFill>
                  <a:srgbClr val="C00000"/>
                </a:solidFill>
              </a:rPr>
              <a:t>Problem Statement</a:t>
            </a:r>
          </a:p>
        </p:txBody>
      </p:sp>
      <p:sp>
        <p:nvSpPr>
          <p:cNvPr id="22" name="Text Placeholder 86">
            <a:extLst>
              <a:ext uri="{FF2B5EF4-FFF2-40B4-BE49-F238E27FC236}">
                <a16:creationId xmlns:a16="http://schemas.microsoft.com/office/drawing/2014/main" id="{13A8053E-FC76-0EB3-DE99-6FA430C9F11C}"/>
              </a:ext>
            </a:extLst>
          </p:cNvPr>
          <p:cNvSpPr txBox="1">
            <a:spLocks/>
          </p:cNvSpPr>
          <p:nvPr/>
        </p:nvSpPr>
        <p:spPr>
          <a:xfrm>
            <a:off x="450004" y="12050054"/>
            <a:ext cx="10104520" cy="3405654"/>
          </a:xfrm>
          <a:prstGeom prst="rect">
            <a:avLst/>
          </a:prstGeom>
          <a:solidFill>
            <a:schemeClr val="accent3">
              <a:lumMod val="20000"/>
              <a:lumOff val="80000"/>
            </a:schemeClr>
          </a:solidFill>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nSpc>
                <a:spcPct val="115000"/>
              </a:lnSpc>
              <a:spcBef>
                <a:spcPts val="0"/>
              </a:spcBef>
              <a:spcAft>
                <a:spcPts val="800"/>
              </a:spcAft>
            </a:pPr>
            <a:r>
              <a:rPr lang="en-US" sz="2800" b="1" dirty="0">
                <a:effectLst/>
                <a:latin typeface="Calibri" panose="020F0502020204030204" pitchFamily="34" charset="0"/>
                <a:ea typeface="Calibri" panose="020F0502020204030204" pitchFamily="34" charset="0"/>
                <a:cs typeface="Arial" panose="020B0604020202020204" pitchFamily="34" charset="0"/>
              </a:rPr>
              <a:t>Car Thievery is one of the problems that </a:t>
            </a:r>
            <a:r>
              <a:rPr lang="en-US" sz="2800" b="1">
                <a:effectLst/>
                <a:latin typeface="Calibri" panose="020F0502020204030204" pitchFamily="34" charset="0"/>
                <a:ea typeface="Calibri" panose="020F0502020204030204" pitchFamily="34" charset="0"/>
                <a:cs typeface="Arial" panose="020B0604020202020204" pitchFamily="34" charset="0"/>
              </a:rPr>
              <a:t>needs addressing </a:t>
            </a:r>
            <a:r>
              <a:rPr lang="en-US" sz="2800" b="1" dirty="0">
                <a:effectLst/>
                <a:latin typeface="Calibri" panose="020F0502020204030204" pitchFamily="34" charset="0"/>
                <a:ea typeface="Calibri" panose="020F0502020204030204" pitchFamily="34" charset="0"/>
                <a:cs typeface="Arial" panose="020B0604020202020204" pitchFamily="34" charset="0"/>
              </a:rPr>
              <a:t>worldwide, and one that needs to be solved with technological means. </a:t>
            </a:r>
            <a:r>
              <a:rPr lang="en-US" sz="2800" b="1" i="0" u="none" strike="noStrike" baseline="0" dirty="0">
                <a:latin typeface="Calibri" panose="020F0502020204030204" pitchFamily="34" charset="0"/>
              </a:rPr>
              <a:t>Between 2015 and 2017, 697,000 motor vehicles were stolen in the USA! And about $6 billion were lost to auto theft in 2018, including the theft of cars, trucks, buses, scooters, snowmobiles, and other road vehicles. </a:t>
            </a:r>
            <a:endParaRPr lang="en-US" sz="2800" b="1" dirty="0">
              <a:effectLst/>
              <a:latin typeface="Calibri (body)"/>
              <a:ea typeface="Calibri" panose="020F0502020204030204" pitchFamily="34" charset="0"/>
              <a:cs typeface="Arial" panose="020B0604020202020204" pitchFamily="34" charset="0"/>
            </a:endParaRPr>
          </a:p>
        </p:txBody>
      </p:sp>
      <p:sp>
        <p:nvSpPr>
          <p:cNvPr id="23" name="Text Placeholder 97">
            <a:extLst>
              <a:ext uri="{FF2B5EF4-FFF2-40B4-BE49-F238E27FC236}">
                <a16:creationId xmlns:a16="http://schemas.microsoft.com/office/drawing/2014/main" id="{82879554-2B49-1842-89C0-622FDFB02D48}"/>
              </a:ext>
            </a:extLst>
          </p:cNvPr>
          <p:cNvSpPr txBox="1">
            <a:spLocks/>
          </p:cNvSpPr>
          <p:nvPr/>
        </p:nvSpPr>
        <p:spPr>
          <a:xfrm>
            <a:off x="33359300" y="28962898"/>
            <a:ext cx="10047018"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solidFill>
                  <a:srgbClr val="C00000"/>
                </a:solidFill>
              </a:rPr>
              <a:t>Supervised by</a:t>
            </a:r>
          </a:p>
        </p:txBody>
      </p:sp>
      <p:sp>
        <p:nvSpPr>
          <p:cNvPr id="24" name="Text Placeholder 98">
            <a:extLst>
              <a:ext uri="{FF2B5EF4-FFF2-40B4-BE49-F238E27FC236}">
                <a16:creationId xmlns:a16="http://schemas.microsoft.com/office/drawing/2014/main" id="{24405722-4658-A76B-9BF7-B3FA9130A246}"/>
              </a:ext>
            </a:extLst>
          </p:cNvPr>
          <p:cNvSpPr txBox="1">
            <a:spLocks/>
          </p:cNvSpPr>
          <p:nvPr/>
        </p:nvSpPr>
        <p:spPr>
          <a:xfrm>
            <a:off x="33359299" y="29762578"/>
            <a:ext cx="9615893" cy="892530"/>
          </a:xfrm>
          <a:prstGeom prst="rect">
            <a:avLst/>
          </a:prstGeom>
          <a:solidFill>
            <a:schemeClr val="accent3">
              <a:lumMod val="20000"/>
              <a:lumOff val="80000"/>
            </a:schemeClr>
          </a:solidFill>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800" b="1" dirty="0">
                <a:latin typeface="+mn-lt"/>
              </a:rPr>
              <a:t>Dr. May Mohamed</a:t>
            </a:r>
          </a:p>
        </p:txBody>
      </p:sp>
      <p:sp>
        <p:nvSpPr>
          <p:cNvPr id="27" name="Text Placeholder 97">
            <a:extLst>
              <a:ext uri="{FF2B5EF4-FFF2-40B4-BE49-F238E27FC236}">
                <a16:creationId xmlns:a16="http://schemas.microsoft.com/office/drawing/2014/main" id="{BFB5B791-134B-7C06-EF3C-057761BD8CEA}"/>
              </a:ext>
            </a:extLst>
          </p:cNvPr>
          <p:cNvSpPr txBox="1">
            <a:spLocks/>
          </p:cNvSpPr>
          <p:nvPr/>
        </p:nvSpPr>
        <p:spPr>
          <a:xfrm>
            <a:off x="33289095" y="30814613"/>
            <a:ext cx="10047018"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solidFill>
                  <a:srgbClr val="C00000"/>
                </a:solidFill>
              </a:rPr>
              <a:t>Mentored by</a:t>
            </a:r>
          </a:p>
        </p:txBody>
      </p:sp>
      <p:pic>
        <p:nvPicPr>
          <p:cNvPr id="28" name="Picture 27" descr="Logo&#10;&#10;Description automatically generated">
            <a:extLst>
              <a:ext uri="{FF2B5EF4-FFF2-40B4-BE49-F238E27FC236}">
                <a16:creationId xmlns:a16="http://schemas.microsoft.com/office/drawing/2014/main" id="{7D091C41-0168-4528-8EDE-BEB9CD0284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32442" y="1532002"/>
            <a:ext cx="5029200" cy="2391126"/>
          </a:xfrm>
          <a:prstGeom prst="rect">
            <a:avLst/>
          </a:prstGeom>
        </p:spPr>
      </p:pic>
      <p:sp>
        <p:nvSpPr>
          <p:cNvPr id="29" name="Text Placeholder 88">
            <a:extLst>
              <a:ext uri="{FF2B5EF4-FFF2-40B4-BE49-F238E27FC236}">
                <a16:creationId xmlns:a16="http://schemas.microsoft.com/office/drawing/2014/main" id="{371BF448-1582-B1B2-69EA-F517B40EB2B8}"/>
              </a:ext>
            </a:extLst>
          </p:cNvPr>
          <p:cNvSpPr txBox="1">
            <a:spLocks/>
          </p:cNvSpPr>
          <p:nvPr/>
        </p:nvSpPr>
        <p:spPr>
          <a:xfrm>
            <a:off x="687224" y="25870954"/>
            <a:ext cx="10050462"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solidFill>
                  <a:srgbClr val="C00000"/>
                </a:solidFill>
              </a:rPr>
              <a:t>Scope</a:t>
            </a:r>
          </a:p>
        </p:txBody>
      </p:sp>
      <p:sp>
        <p:nvSpPr>
          <p:cNvPr id="30" name="Text Placeholder 99">
            <a:extLst>
              <a:ext uri="{FF2B5EF4-FFF2-40B4-BE49-F238E27FC236}">
                <a16:creationId xmlns:a16="http://schemas.microsoft.com/office/drawing/2014/main" id="{80F5F907-76AC-3A7E-3B11-959842D14449}"/>
              </a:ext>
            </a:extLst>
          </p:cNvPr>
          <p:cNvSpPr txBox="1">
            <a:spLocks/>
          </p:cNvSpPr>
          <p:nvPr/>
        </p:nvSpPr>
        <p:spPr>
          <a:xfrm>
            <a:off x="480965" y="26649753"/>
            <a:ext cx="10104520" cy="3668354"/>
          </a:xfrm>
          <a:prstGeom prst="rect">
            <a:avLst/>
          </a:prstGeom>
          <a:solidFill>
            <a:schemeClr val="accent3">
              <a:lumMod val="20000"/>
              <a:lumOff val="80000"/>
            </a:schemeClr>
          </a:solidFill>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0" marR="0">
              <a:lnSpc>
                <a:spcPct val="107000"/>
              </a:lnSpc>
              <a:spcBef>
                <a:spcPts val="0"/>
              </a:spcBef>
              <a:spcAft>
                <a:spcPts val="800"/>
              </a:spcAft>
            </a:pPr>
            <a:r>
              <a:rPr lang="en-US" sz="2800" b="1" dirty="0">
                <a:effectLst/>
                <a:latin typeface="Calibri" panose="020F0502020204030204" pitchFamily="34" charset="0"/>
                <a:ea typeface="Calibri" panose="020F0502020204030204" pitchFamily="34" charset="0"/>
                <a:cs typeface="Arial" panose="020B0604020202020204" pitchFamily="34" charset="0"/>
              </a:rPr>
              <a:t>We are targeting vehicles that may lack any security or Anti-Theft systems with as much low cost as possible, and we are not talking about the need of any manufacturing process we aim to implement this project on an existing car, it’s more like an upgrade and we are not talking about vehicles with specific characteristics or standards, as long the vehicle has a fuel pump! (runs on fuel) the system can be installed on it.</a:t>
            </a:r>
          </a:p>
        </p:txBody>
      </p:sp>
      <p:pic>
        <p:nvPicPr>
          <p:cNvPr id="31" name="Content Placeholder 8">
            <a:extLst>
              <a:ext uri="{FF2B5EF4-FFF2-40B4-BE49-F238E27FC236}">
                <a16:creationId xmlns:a16="http://schemas.microsoft.com/office/drawing/2014/main" id="{3CC0D497-95F3-60AA-6E6E-C3254DAB55EE}"/>
              </a:ext>
            </a:extLst>
          </p:cNvPr>
          <p:cNvPicPr>
            <a:picLocks noGrp="1" noChangeAspect="1"/>
          </p:cNvPicPr>
          <p:nvPr/>
        </p:nvPicPr>
        <p:blipFill>
          <a:blip r:embed="rId6">
            <a:extLst>
              <a:ext uri="{28A0092B-C50C-407E-A947-70E740481C1C}">
                <a14:useLocalDpi xmlns:a14="http://schemas.microsoft.com/office/drawing/2010/main" val="0"/>
              </a:ext>
            </a:extLst>
          </a:blip>
          <a:srcRect/>
          <a:stretch/>
        </p:blipFill>
        <p:spPr>
          <a:xfrm>
            <a:off x="11872951" y="6330774"/>
            <a:ext cx="9311573" cy="4655787"/>
          </a:xfrm>
          <a:prstGeom prst="rect">
            <a:avLst/>
          </a:prstGeom>
        </p:spPr>
      </p:pic>
      <p:sp>
        <p:nvSpPr>
          <p:cNvPr id="34" name="Text Placeholder 90">
            <a:extLst>
              <a:ext uri="{FF2B5EF4-FFF2-40B4-BE49-F238E27FC236}">
                <a16:creationId xmlns:a16="http://schemas.microsoft.com/office/drawing/2014/main" id="{66623DF3-BB66-D914-A462-BEFE716A0465}"/>
              </a:ext>
            </a:extLst>
          </p:cNvPr>
          <p:cNvSpPr txBox="1">
            <a:spLocks/>
          </p:cNvSpPr>
          <p:nvPr/>
        </p:nvSpPr>
        <p:spPr>
          <a:xfrm>
            <a:off x="11480977" y="11422150"/>
            <a:ext cx="10048875" cy="754045"/>
          </a:xfrm>
          <a:prstGeom prst="rect">
            <a:avLst/>
          </a:prstGeom>
          <a:no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solidFill>
                  <a:srgbClr val="C00000"/>
                </a:solidFill>
              </a:rPr>
              <a:t>Main Block Diagram</a:t>
            </a:r>
          </a:p>
        </p:txBody>
      </p:sp>
      <p:pic>
        <p:nvPicPr>
          <p:cNvPr id="4" name="Picture 3">
            <a:extLst>
              <a:ext uri="{FF2B5EF4-FFF2-40B4-BE49-F238E27FC236}">
                <a16:creationId xmlns:a16="http://schemas.microsoft.com/office/drawing/2014/main" id="{288529C8-FA2D-CB3A-6D92-D7D064498F8A}"/>
              </a:ext>
            </a:extLst>
          </p:cNvPr>
          <p:cNvPicPr>
            <a:picLocks noChangeAspect="1"/>
          </p:cNvPicPr>
          <p:nvPr/>
        </p:nvPicPr>
        <p:blipFill>
          <a:blip r:embed="rId7"/>
          <a:stretch>
            <a:fillRect/>
          </a:stretch>
        </p:blipFill>
        <p:spPr>
          <a:xfrm>
            <a:off x="11268618" y="12223758"/>
            <a:ext cx="10449128" cy="5943601"/>
          </a:xfrm>
          <a:prstGeom prst="rect">
            <a:avLst/>
          </a:prstGeom>
        </p:spPr>
      </p:pic>
      <p:sp>
        <p:nvSpPr>
          <p:cNvPr id="36" name="Text Placeholder 90">
            <a:extLst>
              <a:ext uri="{FF2B5EF4-FFF2-40B4-BE49-F238E27FC236}">
                <a16:creationId xmlns:a16="http://schemas.microsoft.com/office/drawing/2014/main" id="{14DB1495-E041-33E4-1587-A1F2627F812B}"/>
              </a:ext>
            </a:extLst>
          </p:cNvPr>
          <p:cNvSpPr txBox="1">
            <a:spLocks/>
          </p:cNvSpPr>
          <p:nvPr/>
        </p:nvSpPr>
        <p:spPr>
          <a:xfrm>
            <a:off x="11563354" y="18969683"/>
            <a:ext cx="10048875" cy="754045"/>
          </a:xfrm>
          <a:prstGeom prst="rect">
            <a:avLst/>
          </a:prstGeom>
          <a:no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solidFill>
                  <a:srgbClr val="C00000"/>
                </a:solidFill>
              </a:rPr>
              <a:t>Hardware</a:t>
            </a:r>
          </a:p>
        </p:txBody>
      </p:sp>
      <p:sp>
        <p:nvSpPr>
          <p:cNvPr id="41" name="Text Placeholder 86">
            <a:extLst>
              <a:ext uri="{FF2B5EF4-FFF2-40B4-BE49-F238E27FC236}">
                <a16:creationId xmlns:a16="http://schemas.microsoft.com/office/drawing/2014/main" id="{2B08D581-90C5-7836-5308-91B618A8637C}"/>
              </a:ext>
            </a:extLst>
          </p:cNvPr>
          <p:cNvSpPr txBox="1">
            <a:spLocks/>
          </p:cNvSpPr>
          <p:nvPr/>
        </p:nvSpPr>
        <p:spPr>
          <a:xfrm>
            <a:off x="11446386" y="19761950"/>
            <a:ext cx="10104520" cy="6235531"/>
          </a:xfrm>
          <a:prstGeom prst="rect">
            <a:avLst/>
          </a:prstGeom>
          <a:solidFill>
            <a:schemeClr val="accent3">
              <a:lumMod val="20000"/>
              <a:lumOff val="80000"/>
            </a:schemeClr>
          </a:solidFill>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457200" indent="-457200">
              <a:buFont typeface="Arial" panose="020B0604020202020204" pitchFamily="34" charset="0"/>
              <a:buChar char="•"/>
            </a:pPr>
            <a:r>
              <a:rPr lang="en-US" sz="2800" b="1" dirty="0">
                <a:latin typeface="+mn-lt"/>
              </a:rPr>
              <a:t>A combination of 2 Tiva Cs and a Raspberry Pi 4 and other peripherals.</a:t>
            </a:r>
          </a:p>
          <a:p>
            <a:pPr marL="457200" indent="-457200">
              <a:buFont typeface="Arial" panose="020B0604020202020204" pitchFamily="34" charset="0"/>
              <a:buChar char="•"/>
            </a:pPr>
            <a:r>
              <a:rPr lang="en-US" sz="2800" b="1" dirty="0">
                <a:latin typeface="+mn-lt"/>
              </a:rPr>
              <a:t>A three-way authentication system that assures no one will access the vehicle but for the authorized users.</a:t>
            </a:r>
          </a:p>
          <a:p>
            <a:pPr marL="457200" indent="-457200">
              <a:buFont typeface="Arial" panose="020B0604020202020204" pitchFamily="34" charset="0"/>
              <a:buChar char="•"/>
            </a:pPr>
            <a:r>
              <a:rPr lang="en-US" sz="2800" b="1" dirty="0">
                <a:latin typeface="+mn-lt"/>
              </a:rPr>
              <a:t>The used authentications are</a:t>
            </a:r>
          </a:p>
          <a:p>
            <a:pPr marL="2000175" lvl="1" indent="-514350">
              <a:buFont typeface="+mj-lt"/>
              <a:buAutoNum type="arabicPeriod"/>
            </a:pPr>
            <a:r>
              <a:rPr lang="en-US" sz="2800" b="1" dirty="0">
                <a:solidFill>
                  <a:srgbClr val="002060"/>
                </a:solidFill>
                <a:latin typeface="+mn-lt"/>
              </a:rPr>
              <a:t>Passcode</a:t>
            </a:r>
          </a:p>
          <a:p>
            <a:pPr marL="2000175" lvl="1" indent="-514350">
              <a:buFont typeface="+mj-lt"/>
              <a:buAutoNum type="arabicPeriod"/>
            </a:pPr>
            <a:r>
              <a:rPr lang="en-US" sz="2800" b="1" dirty="0">
                <a:solidFill>
                  <a:srgbClr val="002060"/>
                </a:solidFill>
                <a:latin typeface="+mn-lt"/>
              </a:rPr>
              <a:t>RFID</a:t>
            </a:r>
          </a:p>
          <a:p>
            <a:pPr marL="2000175" lvl="1" indent="-514350">
              <a:buFont typeface="+mj-lt"/>
              <a:buAutoNum type="arabicPeriod"/>
            </a:pPr>
            <a:r>
              <a:rPr lang="en-US" sz="2800" b="1" dirty="0">
                <a:solidFill>
                  <a:srgbClr val="002060"/>
                </a:solidFill>
                <a:latin typeface="+mn-lt"/>
              </a:rPr>
              <a:t>Face ID</a:t>
            </a:r>
          </a:p>
          <a:p>
            <a:pPr marL="457200" indent="-457200">
              <a:buFont typeface="Arial" panose="020B0604020202020204" pitchFamily="34" charset="0"/>
              <a:buChar char="•"/>
            </a:pPr>
            <a:r>
              <a:rPr lang="en-US" sz="2800" b="1" dirty="0">
                <a:solidFill>
                  <a:srgbClr val="002060"/>
                </a:solidFill>
                <a:latin typeface="+mn-lt"/>
              </a:rPr>
              <a:t>After a correct authentication, the Hardware unlocks the fuel pump, and the user can use their vehicle now.</a:t>
            </a:r>
          </a:p>
          <a:p>
            <a:pPr marL="457200" indent="-457200">
              <a:buFont typeface="Arial" panose="020B0604020202020204" pitchFamily="34" charset="0"/>
              <a:buChar char="•"/>
            </a:pPr>
            <a:r>
              <a:rPr lang="en-US" sz="2800" b="1" dirty="0">
                <a:solidFill>
                  <a:srgbClr val="002060"/>
                </a:solidFill>
                <a:latin typeface="+mn-lt"/>
              </a:rPr>
              <a:t>If the user is not authorized the fuel pump remains off, and the hardware notifies the user of an access attempt.</a:t>
            </a:r>
          </a:p>
        </p:txBody>
      </p:sp>
      <p:sp>
        <p:nvSpPr>
          <p:cNvPr id="42" name="Text Placeholder 90">
            <a:extLst>
              <a:ext uri="{FF2B5EF4-FFF2-40B4-BE49-F238E27FC236}">
                <a16:creationId xmlns:a16="http://schemas.microsoft.com/office/drawing/2014/main" id="{923A7B4B-3D69-F0B0-C5A9-1C7C5711CDD4}"/>
              </a:ext>
            </a:extLst>
          </p:cNvPr>
          <p:cNvSpPr txBox="1">
            <a:spLocks/>
          </p:cNvSpPr>
          <p:nvPr/>
        </p:nvSpPr>
        <p:spPr>
          <a:xfrm>
            <a:off x="22673105" y="19007905"/>
            <a:ext cx="10048875" cy="754045"/>
          </a:xfrm>
          <a:prstGeom prst="rect">
            <a:avLst/>
          </a:prstGeom>
          <a:no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solidFill>
                  <a:srgbClr val="C00000"/>
                </a:solidFill>
              </a:rPr>
              <a:t>Android Application</a:t>
            </a:r>
          </a:p>
        </p:txBody>
      </p:sp>
      <p:sp>
        <p:nvSpPr>
          <p:cNvPr id="43" name="Text Placeholder 86">
            <a:extLst>
              <a:ext uri="{FF2B5EF4-FFF2-40B4-BE49-F238E27FC236}">
                <a16:creationId xmlns:a16="http://schemas.microsoft.com/office/drawing/2014/main" id="{0F9BDC00-26CF-9CCC-FFCD-62ACD3F1845A}"/>
              </a:ext>
            </a:extLst>
          </p:cNvPr>
          <p:cNvSpPr txBox="1">
            <a:spLocks/>
          </p:cNvSpPr>
          <p:nvPr/>
        </p:nvSpPr>
        <p:spPr>
          <a:xfrm>
            <a:off x="22484235" y="19813097"/>
            <a:ext cx="10104520" cy="4425805"/>
          </a:xfrm>
          <a:prstGeom prst="rect">
            <a:avLst/>
          </a:prstGeom>
          <a:solidFill>
            <a:schemeClr val="accent3">
              <a:lumMod val="20000"/>
              <a:lumOff val="80000"/>
            </a:schemeClr>
          </a:solidFill>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457200" indent="-457200">
              <a:buFont typeface="Arial" panose="020B0604020202020204" pitchFamily="34" charset="0"/>
              <a:buChar char="•"/>
            </a:pPr>
            <a:r>
              <a:rPr lang="en-US" sz="2800" b="1" dirty="0">
                <a:latin typeface="+mn-lt"/>
              </a:rPr>
              <a:t>This proves an effective way for the user to communicate with the hardware remotely.</a:t>
            </a:r>
          </a:p>
          <a:p>
            <a:pPr marL="457200" indent="-457200">
              <a:buFont typeface="Arial" panose="020B0604020202020204" pitchFamily="34" charset="0"/>
              <a:buChar char="•"/>
            </a:pPr>
            <a:r>
              <a:rPr lang="en-US" sz="2800" b="1" dirty="0">
                <a:latin typeface="+mn-lt"/>
              </a:rPr>
              <a:t>The user can:</a:t>
            </a:r>
          </a:p>
          <a:p>
            <a:pPr marL="2000175" lvl="1" indent="-514350">
              <a:buFont typeface="+mj-lt"/>
              <a:buAutoNum type="arabicPeriod"/>
            </a:pPr>
            <a:r>
              <a:rPr lang="en-US" sz="2800" b="1" dirty="0">
                <a:solidFill>
                  <a:schemeClr val="accent5">
                    <a:lumMod val="50000"/>
                  </a:schemeClr>
                </a:solidFill>
                <a:latin typeface="+mn-lt"/>
              </a:rPr>
              <a:t>Lock The Fuel Pump.</a:t>
            </a:r>
          </a:p>
          <a:p>
            <a:pPr marL="2000175" lvl="1" indent="-514350">
              <a:buFont typeface="+mj-lt"/>
              <a:buAutoNum type="arabicPeriod"/>
            </a:pPr>
            <a:r>
              <a:rPr lang="en-US" sz="2800" b="1" dirty="0">
                <a:solidFill>
                  <a:schemeClr val="accent5">
                    <a:lumMod val="50000"/>
                  </a:schemeClr>
                </a:solidFill>
                <a:latin typeface="+mn-lt"/>
              </a:rPr>
              <a:t>Unlock the Fuel Pump.</a:t>
            </a:r>
          </a:p>
          <a:p>
            <a:pPr marL="2000175" lvl="1" indent="-514350">
              <a:buFont typeface="+mj-lt"/>
              <a:buAutoNum type="arabicPeriod"/>
            </a:pPr>
            <a:r>
              <a:rPr lang="en-US" sz="2800" b="1" dirty="0">
                <a:solidFill>
                  <a:schemeClr val="accent5">
                    <a:lumMod val="50000"/>
                  </a:schemeClr>
                </a:solidFill>
                <a:latin typeface="+mn-lt"/>
              </a:rPr>
              <a:t>Change Authentication Options</a:t>
            </a:r>
          </a:p>
          <a:p>
            <a:pPr marL="2000175" lvl="1" indent="-514350">
              <a:buFont typeface="+mj-lt"/>
              <a:buAutoNum type="arabicPeriod"/>
            </a:pPr>
            <a:r>
              <a:rPr lang="en-US" sz="2800" b="1" dirty="0">
                <a:solidFill>
                  <a:schemeClr val="accent5">
                    <a:lumMod val="50000"/>
                  </a:schemeClr>
                </a:solidFill>
                <a:latin typeface="+mn-lt"/>
              </a:rPr>
              <a:t>Locate Their vehicle.</a:t>
            </a:r>
          </a:p>
          <a:p>
            <a:pPr marL="2000175" lvl="1" indent="-514350">
              <a:buFont typeface="+mj-lt"/>
              <a:buAutoNum type="arabicPeriod"/>
            </a:pPr>
            <a:r>
              <a:rPr lang="en-US" sz="2800" b="1" dirty="0">
                <a:solidFill>
                  <a:schemeClr val="accent5">
                    <a:lumMod val="50000"/>
                  </a:schemeClr>
                </a:solidFill>
                <a:latin typeface="+mn-lt"/>
              </a:rPr>
              <a:t>Change User’s App Password.</a:t>
            </a:r>
          </a:p>
        </p:txBody>
      </p:sp>
      <p:pic>
        <p:nvPicPr>
          <p:cNvPr id="6" name="Picture 5" descr="Logo, company name&#10;&#10;Description automatically generated">
            <a:extLst>
              <a:ext uri="{FF2B5EF4-FFF2-40B4-BE49-F238E27FC236}">
                <a16:creationId xmlns:a16="http://schemas.microsoft.com/office/drawing/2014/main" id="{9EEE42DD-86A3-4572-AE55-8146457CDA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25484" y="86211"/>
            <a:ext cx="5029200" cy="5029200"/>
          </a:xfrm>
          <a:prstGeom prst="rect">
            <a:avLst/>
          </a:prstGeom>
        </p:spPr>
      </p:pic>
      <p:sp>
        <p:nvSpPr>
          <p:cNvPr id="5" name="TextBox 4">
            <a:extLst>
              <a:ext uri="{FF2B5EF4-FFF2-40B4-BE49-F238E27FC236}">
                <a16:creationId xmlns:a16="http://schemas.microsoft.com/office/drawing/2014/main" id="{E9613675-2D1C-8E5B-147B-AFE551844007}"/>
              </a:ext>
            </a:extLst>
          </p:cNvPr>
          <p:cNvSpPr txBox="1"/>
          <p:nvPr/>
        </p:nvSpPr>
        <p:spPr>
          <a:xfrm>
            <a:off x="33359298" y="31616508"/>
            <a:ext cx="9615893" cy="584775"/>
          </a:xfrm>
          <a:prstGeom prst="rect">
            <a:avLst/>
          </a:prstGeom>
          <a:solidFill>
            <a:schemeClr val="accent3">
              <a:lumMod val="20000"/>
              <a:lumOff val="80000"/>
            </a:schemeClr>
          </a:solidFill>
        </p:spPr>
        <p:txBody>
          <a:bodyPr wrap="square" rtlCol="0">
            <a:spAutoFit/>
          </a:bodyPr>
          <a:lstStyle/>
          <a:p>
            <a:r>
              <a:rPr lang="en-US" sz="3200" b="1" dirty="0">
                <a:solidFill>
                  <a:schemeClr val="accent5">
                    <a:lumMod val="50000"/>
                  </a:schemeClr>
                </a:solidFill>
                <a:latin typeface="+mj-lt"/>
                <a:cs typeface="Times New Roman" panose="02020603050405020304" pitchFamily="18" charset="0"/>
              </a:rPr>
              <a:t>Tech Lead Eng. Abdelrahman Mabrouk </a:t>
            </a:r>
          </a:p>
        </p:txBody>
      </p:sp>
      <p:pic>
        <p:nvPicPr>
          <p:cNvPr id="44" name="Picture 43" descr="A picture containing text, electronics, circuit&#10;&#10;Description automatically generated">
            <a:extLst>
              <a:ext uri="{FF2B5EF4-FFF2-40B4-BE49-F238E27FC236}">
                <a16:creationId xmlns:a16="http://schemas.microsoft.com/office/drawing/2014/main" id="{4D4801B3-A278-38F3-A31D-2CE0B52483A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27124837" y="6725613"/>
            <a:ext cx="5943600" cy="3840480"/>
          </a:xfrm>
          <a:prstGeom prst="rect">
            <a:avLst/>
          </a:prstGeom>
          <a:noFill/>
          <a:ln>
            <a:noFill/>
          </a:ln>
        </p:spPr>
      </p:pic>
      <p:graphicFrame>
        <p:nvGraphicFramePr>
          <p:cNvPr id="45" name="Content Placeholder 5">
            <a:extLst>
              <a:ext uri="{FF2B5EF4-FFF2-40B4-BE49-F238E27FC236}">
                <a16:creationId xmlns:a16="http://schemas.microsoft.com/office/drawing/2014/main" id="{44127AC2-45F1-500D-E89A-A0CEB7F0B718}"/>
              </a:ext>
            </a:extLst>
          </p:cNvPr>
          <p:cNvGraphicFramePr>
            <a:graphicFrameLocks/>
          </p:cNvGraphicFramePr>
          <p:nvPr>
            <p:extLst>
              <p:ext uri="{D42A27DB-BD31-4B8C-83A1-F6EECF244321}">
                <p14:modId xmlns:p14="http://schemas.microsoft.com/office/powerpoint/2010/main" val="2885338987"/>
              </p:ext>
            </p:extLst>
          </p:nvPr>
        </p:nvGraphicFramePr>
        <p:xfrm>
          <a:off x="480182" y="15995159"/>
          <a:ext cx="10668000" cy="3817938"/>
        </p:xfrm>
        <a:graphic>
          <a:graphicData uri="http://schemas.openxmlformats.org/drawingml/2006/chart">
            <c:chart xmlns:c="http://schemas.openxmlformats.org/drawingml/2006/chart" xmlns:r="http://schemas.openxmlformats.org/officeDocument/2006/relationships" r:id="rId10"/>
          </a:graphicData>
        </a:graphic>
      </p:graphicFrame>
      <p:pic>
        <p:nvPicPr>
          <p:cNvPr id="8" name="Picture 7">
            <a:extLst>
              <a:ext uri="{FF2B5EF4-FFF2-40B4-BE49-F238E27FC236}">
                <a16:creationId xmlns:a16="http://schemas.microsoft.com/office/drawing/2014/main" id="{5856DA30-4CB3-1BF3-2FC2-C1F1A74057EE}"/>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22942173" y="24381550"/>
            <a:ext cx="3662770" cy="7717982"/>
          </a:xfrm>
          <a:prstGeom prst="rect">
            <a:avLst/>
          </a:prstGeom>
        </p:spPr>
      </p:pic>
      <p:graphicFrame>
        <p:nvGraphicFramePr>
          <p:cNvPr id="46" name="Table 8">
            <a:extLst>
              <a:ext uri="{FF2B5EF4-FFF2-40B4-BE49-F238E27FC236}">
                <a16:creationId xmlns:a16="http://schemas.microsoft.com/office/drawing/2014/main" id="{391C8417-31A5-5D79-CD56-EFE5061DA2F5}"/>
              </a:ext>
            </a:extLst>
          </p:cNvPr>
          <p:cNvGraphicFramePr>
            <a:graphicFrameLocks/>
          </p:cNvGraphicFramePr>
          <p:nvPr>
            <p:extLst>
              <p:ext uri="{D42A27DB-BD31-4B8C-83A1-F6EECF244321}">
                <p14:modId xmlns:p14="http://schemas.microsoft.com/office/powerpoint/2010/main" val="69949815"/>
              </p:ext>
            </p:extLst>
          </p:nvPr>
        </p:nvGraphicFramePr>
        <p:xfrm>
          <a:off x="11480977" y="27733135"/>
          <a:ext cx="10048876" cy="4175760"/>
        </p:xfrm>
        <a:graphic>
          <a:graphicData uri="http://schemas.openxmlformats.org/drawingml/2006/table">
            <a:tbl>
              <a:tblPr firstRow="1" bandRow="1">
                <a:tableStyleId>{5C22544A-7EE6-4342-B048-85BDC9FD1C3A}</a:tableStyleId>
              </a:tblPr>
              <a:tblGrid>
                <a:gridCol w="5024438">
                  <a:extLst>
                    <a:ext uri="{9D8B030D-6E8A-4147-A177-3AD203B41FA5}">
                      <a16:colId xmlns:a16="http://schemas.microsoft.com/office/drawing/2014/main" val="2086737864"/>
                    </a:ext>
                  </a:extLst>
                </a:gridCol>
                <a:gridCol w="5024438">
                  <a:extLst>
                    <a:ext uri="{9D8B030D-6E8A-4147-A177-3AD203B41FA5}">
                      <a16:colId xmlns:a16="http://schemas.microsoft.com/office/drawing/2014/main" val="1831823027"/>
                    </a:ext>
                  </a:extLst>
                </a:gridCol>
              </a:tblGrid>
              <a:tr h="370840">
                <a:tc>
                  <a:txBody>
                    <a:bodyPr/>
                    <a:lstStyle/>
                    <a:p>
                      <a:pPr algn="ctr"/>
                      <a:r>
                        <a:rPr lang="en-US" sz="2800" dirty="0"/>
                        <a:t>Hardware</a:t>
                      </a:r>
                    </a:p>
                  </a:txBody>
                  <a:tcPr/>
                </a:tc>
                <a:tc>
                  <a:txBody>
                    <a:bodyPr/>
                    <a:lstStyle/>
                    <a:p>
                      <a:pPr algn="ctr"/>
                      <a:r>
                        <a:rPr lang="en-US" sz="2800" dirty="0"/>
                        <a:t>Software</a:t>
                      </a:r>
                    </a:p>
                  </a:txBody>
                  <a:tcPr/>
                </a:tc>
                <a:extLst>
                  <a:ext uri="{0D108BD9-81ED-4DB2-BD59-A6C34878D82A}">
                    <a16:rowId xmlns:a16="http://schemas.microsoft.com/office/drawing/2014/main" val="4284573020"/>
                  </a:ext>
                </a:extLst>
              </a:tr>
              <a:tr h="370840">
                <a:tc>
                  <a:txBody>
                    <a:bodyPr/>
                    <a:lstStyle/>
                    <a:p>
                      <a:pPr algn="ctr"/>
                      <a:r>
                        <a:rPr lang="en-US" sz="2400" dirty="0"/>
                        <a:t> Tiva C (TM4C123GH6PM)</a:t>
                      </a:r>
                    </a:p>
                  </a:txBody>
                  <a:tcPr anchor="ctr"/>
                </a:tc>
                <a:tc>
                  <a:txBody>
                    <a:bodyPr/>
                    <a:lstStyle/>
                    <a:p>
                      <a:pPr algn="ctr"/>
                      <a:r>
                        <a:rPr lang="en-US" sz="2400" dirty="0"/>
                        <a:t>Eclipse IDE</a:t>
                      </a:r>
                    </a:p>
                  </a:txBody>
                  <a:tcPr/>
                </a:tc>
                <a:extLst>
                  <a:ext uri="{0D108BD9-81ED-4DB2-BD59-A6C34878D82A}">
                    <a16:rowId xmlns:a16="http://schemas.microsoft.com/office/drawing/2014/main" val="1604771910"/>
                  </a:ext>
                </a:extLst>
              </a:tr>
              <a:tr h="370840">
                <a:tc>
                  <a:txBody>
                    <a:bodyPr/>
                    <a:lstStyle/>
                    <a:p>
                      <a:pPr algn="ctr"/>
                      <a:r>
                        <a:rPr lang="en-US" sz="2400" dirty="0"/>
                        <a:t> Raspberry Pi 4 (Model B 8GB RAM)</a:t>
                      </a:r>
                    </a:p>
                  </a:txBody>
                  <a:tcPr anchor="ctr"/>
                </a:tc>
                <a:tc>
                  <a:txBody>
                    <a:bodyPr/>
                    <a:lstStyle/>
                    <a:p>
                      <a:pPr algn="ctr"/>
                      <a:r>
                        <a:rPr lang="en-US" sz="2400" dirty="0"/>
                        <a:t>Visual Studio Code</a:t>
                      </a:r>
                    </a:p>
                  </a:txBody>
                  <a:tcPr/>
                </a:tc>
                <a:extLst>
                  <a:ext uri="{0D108BD9-81ED-4DB2-BD59-A6C34878D82A}">
                    <a16:rowId xmlns:a16="http://schemas.microsoft.com/office/drawing/2014/main" val="527323407"/>
                  </a:ext>
                </a:extLst>
              </a:tr>
              <a:tr h="370840">
                <a:tc>
                  <a:txBody>
                    <a:bodyPr/>
                    <a:lstStyle/>
                    <a:p>
                      <a:pPr algn="ctr"/>
                      <a:r>
                        <a:rPr lang="en-US" sz="2400" dirty="0"/>
                        <a:t>Raspberry Pi Camera Module 2 Noir</a:t>
                      </a:r>
                    </a:p>
                  </a:txBody>
                  <a:tcPr anchor="ctr"/>
                </a:tc>
                <a:tc>
                  <a:txBody>
                    <a:bodyPr/>
                    <a:lstStyle/>
                    <a:p>
                      <a:pPr algn="ctr"/>
                      <a:r>
                        <a:rPr lang="en-US" sz="2400" dirty="0"/>
                        <a:t>IAR Embedded Workbench</a:t>
                      </a:r>
                    </a:p>
                  </a:txBody>
                  <a:tcPr/>
                </a:tc>
                <a:extLst>
                  <a:ext uri="{0D108BD9-81ED-4DB2-BD59-A6C34878D82A}">
                    <a16:rowId xmlns:a16="http://schemas.microsoft.com/office/drawing/2014/main" val="2717401103"/>
                  </a:ext>
                </a:extLst>
              </a:tr>
              <a:tr h="370840">
                <a:tc>
                  <a:txBody>
                    <a:bodyPr/>
                    <a:lstStyle/>
                    <a:p>
                      <a:pPr algn="ctr"/>
                      <a:r>
                        <a:rPr lang="en-US" sz="2400" dirty="0"/>
                        <a:t>RFID Module (RC522)</a:t>
                      </a:r>
                    </a:p>
                  </a:txBody>
                  <a:tcPr anchor="ctr"/>
                </a:tc>
                <a:tc>
                  <a:txBody>
                    <a:bodyPr/>
                    <a:lstStyle/>
                    <a:p>
                      <a:pPr algn="ctr"/>
                      <a:r>
                        <a:rPr lang="en-US" sz="2400" dirty="0"/>
                        <a:t>Android Studio</a:t>
                      </a:r>
                    </a:p>
                  </a:txBody>
                  <a:tcPr/>
                </a:tc>
                <a:extLst>
                  <a:ext uri="{0D108BD9-81ED-4DB2-BD59-A6C34878D82A}">
                    <a16:rowId xmlns:a16="http://schemas.microsoft.com/office/drawing/2014/main" val="17310791"/>
                  </a:ext>
                </a:extLst>
              </a:tr>
              <a:tr h="370840">
                <a:tc>
                  <a:txBody>
                    <a:bodyPr/>
                    <a:lstStyle/>
                    <a:p>
                      <a:pPr algn="ctr"/>
                      <a:r>
                        <a:rPr lang="en-US" sz="2400" dirty="0"/>
                        <a:t>GPS/GSM Module (SIM808)</a:t>
                      </a:r>
                    </a:p>
                  </a:txBody>
                  <a:tcPr anchor="ctr"/>
                </a:tc>
                <a:tc>
                  <a:txBody>
                    <a:bodyPr/>
                    <a:lstStyle/>
                    <a:p>
                      <a:pPr algn="ctr"/>
                      <a:r>
                        <a:rPr lang="en-US" sz="2400" dirty="0"/>
                        <a:t>Git</a:t>
                      </a:r>
                    </a:p>
                  </a:txBody>
                  <a:tcPr/>
                </a:tc>
                <a:extLst>
                  <a:ext uri="{0D108BD9-81ED-4DB2-BD59-A6C34878D82A}">
                    <a16:rowId xmlns:a16="http://schemas.microsoft.com/office/drawing/2014/main" val="802703981"/>
                  </a:ext>
                </a:extLst>
              </a:tr>
              <a:tr h="370840">
                <a:tc>
                  <a:txBody>
                    <a:bodyPr/>
                    <a:lstStyle/>
                    <a:p>
                      <a:pPr algn="ctr"/>
                      <a:r>
                        <a:rPr lang="en-US" sz="2400" dirty="0"/>
                        <a:t>LCD (4X20)</a:t>
                      </a:r>
                    </a:p>
                  </a:txBody>
                  <a:tcPr anchor="ctr"/>
                </a:tc>
                <a:tc>
                  <a:txBody>
                    <a:bodyPr/>
                    <a:lstStyle/>
                    <a:p>
                      <a:pPr algn="ctr"/>
                      <a:r>
                        <a:rPr lang="en-US" sz="2400" dirty="0"/>
                        <a:t>Altium Designer</a:t>
                      </a:r>
                    </a:p>
                  </a:txBody>
                  <a:tcPr/>
                </a:tc>
                <a:extLst>
                  <a:ext uri="{0D108BD9-81ED-4DB2-BD59-A6C34878D82A}">
                    <a16:rowId xmlns:a16="http://schemas.microsoft.com/office/drawing/2014/main" val="3731889698"/>
                  </a:ext>
                </a:extLst>
              </a:tr>
              <a:tr h="370840">
                <a:tc>
                  <a:txBody>
                    <a:bodyPr/>
                    <a:lstStyle/>
                    <a:p>
                      <a:pPr algn="ctr"/>
                      <a:r>
                        <a:rPr lang="en-US" sz="2400" dirty="0"/>
                        <a:t>KEYPAD (4X4)</a:t>
                      </a:r>
                    </a:p>
                  </a:txBody>
                  <a:tcPr anchor="ctr"/>
                </a:tc>
                <a:tc>
                  <a:txBody>
                    <a:bodyPr/>
                    <a:lstStyle/>
                    <a:p>
                      <a:pPr algn="ctr"/>
                      <a:endParaRPr lang="en-US" sz="2400" dirty="0"/>
                    </a:p>
                  </a:txBody>
                  <a:tcPr/>
                </a:tc>
                <a:extLst>
                  <a:ext uri="{0D108BD9-81ED-4DB2-BD59-A6C34878D82A}">
                    <a16:rowId xmlns:a16="http://schemas.microsoft.com/office/drawing/2014/main" val="1631397349"/>
                  </a:ext>
                </a:extLst>
              </a:tr>
              <a:tr h="370840">
                <a:tc>
                  <a:txBody>
                    <a:bodyPr/>
                    <a:lstStyle/>
                    <a:p>
                      <a:pPr algn="ctr"/>
                      <a:r>
                        <a:rPr lang="en-US" sz="2400" dirty="0"/>
                        <a:t>EEPROM (24C16)</a:t>
                      </a:r>
                    </a:p>
                  </a:txBody>
                  <a:tcPr anchor="ctr"/>
                </a:tc>
                <a:tc>
                  <a:txBody>
                    <a:bodyPr/>
                    <a:lstStyle/>
                    <a:p>
                      <a:pPr algn="ctr"/>
                      <a:endParaRPr lang="en-US" sz="2400" dirty="0"/>
                    </a:p>
                  </a:txBody>
                  <a:tcPr/>
                </a:tc>
                <a:extLst>
                  <a:ext uri="{0D108BD9-81ED-4DB2-BD59-A6C34878D82A}">
                    <a16:rowId xmlns:a16="http://schemas.microsoft.com/office/drawing/2014/main" val="1346337379"/>
                  </a:ext>
                </a:extLst>
              </a:tr>
            </a:tbl>
          </a:graphicData>
        </a:graphic>
      </p:graphicFrame>
      <p:pic>
        <p:nvPicPr>
          <p:cNvPr id="47" name="Picture 46">
            <a:extLst>
              <a:ext uri="{FF2B5EF4-FFF2-40B4-BE49-F238E27FC236}">
                <a16:creationId xmlns:a16="http://schemas.microsoft.com/office/drawing/2014/main" id="{881E8079-9C4F-9438-7D68-724593A7A17C}"/>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rot="5400000">
            <a:off x="22200283" y="13610827"/>
            <a:ext cx="4960353" cy="3312160"/>
          </a:xfrm>
          <a:prstGeom prst="rect">
            <a:avLst/>
          </a:prstGeom>
        </p:spPr>
      </p:pic>
      <p:sp>
        <p:nvSpPr>
          <p:cNvPr id="50" name="Text Placeholder 90">
            <a:extLst>
              <a:ext uri="{FF2B5EF4-FFF2-40B4-BE49-F238E27FC236}">
                <a16:creationId xmlns:a16="http://schemas.microsoft.com/office/drawing/2014/main" id="{52C17210-B750-4997-9109-DF6116F507BF}"/>
              </a:ext>
            </a:extLst>
          </p:cNvPr>
          <p:cNvSpPr txBox="1">
            <a:spLocks/>
          </p:cNvSpPr>
          <p:nvPr/>
        </p:nvSpPr>
        <p:spPr>
          <a:xfrm>
            <a:off x="11446386" y="26838027"/>
            <a:ext cx="10048875" cy="754045"/>
          </a:xfrm>
          <a:prstGeom prst="rect">
            <a:avLst/>
          </a:prstGeom>
          <a:no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solidFill>
                  <a:srgbClr val="C00000"/>
                </a:solidFill>
              </a:rPr>
              <a:t>Used Hardware &amp; Software</a:t>
            </a:r>
          </a:p>
        </p:txBody>
      </p:sp>
      <p:pic>
        <p:nvPicPr>
          <p:cNvPr id="11" name="Picture 10" descr="A close-up of a computer chip&#10;&#10;Description automatically generated with medium confidence">
            <a:extLst>
              <a:ext uri="{FF2B5EF4-FFF2-40B4-BE49-F238E27FC236}">
                <a16:creationId xmlns:a16="http://schemas.microsoft.com/office/drawing/2014/main" id="{BC3B1D7D-9F63-E393-DD61-782C2128E4B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5400000">
            <a:off x="26515727" y="13226883"/>
            <a:ext cx="6922251" cy="4080048"/>
          </a:xfrm>
          <a:prstGeom prst="rect">
            <a:avLst/>
          </a:prstGeom>
        </p:spPr>
      </p:pic>
      <p:pic>
        <p:nvPicPr>
          <p:cNvPr id="13" name="Picture 12" descr="A picture containing text, electronics, circuit&#10;&#10;Description automatically generated">
            <a:extLst>
              <a:ext uri="{FF2B5EF4-FFF2-40B4-BE49-F238E27FC236}">
                <a16:creationId xmlns:a16="http://schemas.microsoft.com/office/drawing/2014/main" id="{E1534B72-27B5-668C-1365-90FCEB01BAA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703380" y="6248924"/>
            <a:ext cx="3954161" cy="4819486"/>
          </a:xfrm>
          <a:prstGeom prst="rect">
            <a:avLst/>
          </a:prstGeom>
        </p:spPr>
      </p:pic>
      <p:sp>
        <p:nvSpPr>
          <p:cNvPr id="7" name="Rectangle 6">
            <a:extLst>
              <a:ext uri="{FF2B5EF4-FFF2-40B4-BE49-F238E27FC236}">
                <a16:creationId xmlns:a16="http://schemas.microsoft.com/office/drawing/2014/main" id="{31B4E7AA-FD7C-FA02-6DE4-532B614D756B}"/>
              </a:ext>
            </a:extLst>
          </p:cNvPr>
          <p:cNvSpPr/>
          <p:nvPr/>
        </p:nvSpPr>
        <p:spPr>
          <a:xfrm>
            <a:off x="278576" y="221311"/>
            <a:ext cx="43434000" cy="32498306"/>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1A75191A-FAC2-978E-AE87-3CA840194B71}"/>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27701966" y="24444739"/>
            <a:ext cx="3653922" cy="7717979"/>
          </a:xfrm>
          <a:prstGeom prst="rect">
            <a:avLst/>
          </a:prstGeom>
        </p:spPr>
      </p:pic>
      <p:sp>
        <p:nvSpPr>
          <p:cNvPr id="48" name="Text Placeholder 95">
            <a:extLst>
              <a:ext uri="{FF2B5EF4-FFF2-40B4-BE49-F238E27FC236}">
                <a16:creationId xmlns:a16="http://schemas.microsoft.com/office/drawing/2014/main" id="{D8E6B631-5C3F-48C6-90B6-4217DF19CBA5}"/>
              </a:ext>
            </a:extLst>
          </p:cNvPr>
          <p:cNvSpPr txBox="1">
            <a:spLocks/>
          </p:cNvSpPr>
          <p:nvPr/>
        </p:nvSpPr>
        <p:spPr>
          <a:xfrm>
            <a:off x="33289095" y="12817649"/>
            <a:ext cx="10047018"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solidFill>
                  <a:srgbClr val="C00000"/>
                </a:solidFill>
              </a:rPr>
              <a:t>Output Prototype</a:t>
            </a:r>
          </a:p>
        </p:txBody>
      </p:sp>
      <p:pic>
        <p:nvPicPr>
          <p:cNvPr id="12" name="Picture 11" descr="Graphical user interface&#10;&#10;Description automatically generated">
            <a:extLst>
              <a:ext uri="{FF2B5EF4-FFF2-40B4-BE49-F238E27FC236}">
                <a16:creationId xmlns:a16="http://schemas.microsoft.com/office/drawing/2014/main" id="{16D2D891-D054-B987-C017-E3FADBC8E17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4963754" y="13706794"/>
            <a:ext cx="6565245" cy="4923934"/>
          </a:xfrm>
          <a:prstGeom prst="rect">
            <a:avLst/>
          </a:prstGeom>
        </p:spPr>
      </p:pic>
    </p:spTree>
    <p:extLst>
      <p:ext uri="{BB962C8B-B14F-4D97-AF65-F5344CB8AC3E}">
        <p14:creationId xmlns:p14="http://schemas.microsoft.com/office/powerpoint/2010/main" val="783191702"/>
      </p:ext>
    </p:extLst>
  </p:cSld>
  <p:clrMapOvr>
    <a:masterClrMapping/>
  </p:clrMapOvr>
</p:sld>
</file>

<file path=ppt/theme/theme1.xml><?xml version="1.0" encoding="utf-8"?>
<a:theme xmlns:a="http://schemas.openxmlformats.org/drawingml/2006/main" name="36x48-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1207</TotalTime>
  <Words>669</Words>
  <Application>Microsoft Office PowerPoint</Application>
  <PresentationFormat>Custom</PresentationFormat>
  <Paragraphs>72</Paragraphs>
  <Slides>1</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vt:i4>
      </vt:variant>
    </vt:vector>
  </HeadingPairs>
  <TitlesOfParts>
    <vt:vector size="9" baseType="lpstr">
      <vt:lpstr>Arial</vt:lpstr>
      <vt:lpstr>Arial Black</vt:lpstr>
      <vt:lpstr>Calibri</vt:lpstr>
      <vt:lpstr>Calibri (body)</vt:lpstr>
      <vt:lpstr>Times New Roman</vt:lpstr>
      <vt:lpstr>Trebuchet MS</vt:lpstr>
      <vt:lpstr>36x48-Template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PowerPoint Presentation</dc:title>
  <dc:subject>Research poster presentation template</dc:subject>
  <dc:creator>PosterPresentations.com</dc:creator>
  <cp:keywords>36x48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Abdelaziz Abuzeid</cp:lastModifiedBy>
  <cp:revision>116</cp:revision>
  <dcterms:created xsi:type="dcterms:W3CDTF">2012-02-03T19:11:35Z</dcterms:created>
  <dcterms:modified xsi:type="dcterms:W3CDTF">2022-07-29T14:05:49Z</dcterms:modified>
  <cp:category>Research poster templates</cp:category>
</cp:coreProperties>
</file>